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1" r:id="rId15"/>
    <p:sldId id="269" r:id="rId16"/>
    <p:sldId id="288" r:id="rId17"/>
    <p:sldId id="272" r:id="rId18"/>
    <p:sldId id="273" r:id="rId19"/>
    <p:sldId id="274" r:id="rId20"/>
    <p:sldId id="275" r:id="rId21"/>
    <p:sldId id="276" r:id="rId22"/>
    <p:sldId id="281" r:id="rId23"/>
    <p:sldId id="279" r:id="rId24"/>
    <p:sldId id="280" r:id="rId25"/>
    <p:sldId id="282" r:id="rId26"/>
    <p:sldId id="283" r:id="rId27"/>
    <p:sldId id="301" r:id="rId28"/>
    <p:sldId id="284" r:id="rId29"/>
    <p:sldId id="302" r:id="rId30"/>
    <p:sldId id="285" r:id="rId31"/>
    <p:sldId id="289" r:id="rId32"/>
    <p:sldId id="290" r:id="rId33"/>
    <p:sldId id="291" r:id="rId34"/>
    <p:sldId id="277" r:id="rId35"/>
    <p:sldId id="303" r:id="rId36"/>
    <p:sldId id="304" r:id="rId37"/>
    <p:sldId id="286" r:id="rId38"/>
    <p:sldId id="305" r:id="rId39"/>
    <p:sldId id="292" r:id="rId40"/>
    <p:sldId id="293" r:id="rId41"/>
    <p:sldId id="306" r:id="rId42"/>
    <p:sldId id="307" r:id="rId43"/>
    <p:sldId id="294" r:id="rId44"/>
    <p:sldId id="308" r:id="rId45"/>
    <p:sldId id="287" r:id="rId46"/>
    <p:sldId id="295" r:id="rId47"/>
    <p:sldId id="296" r:id="rId48"/>
    <p:sldId id="309" r:id="rId49"/>
    <p:sldId id="297" r:id="rId50"/>
    <p:sldId id="298" r:id="rId51"/>
    <p:sldId id="299" r:id="rId52"/>
    <p:sldId id="300" r:id="rId53"/>
    <p:sldId id="278" r:id="rId54"/>
    <p:sldId id="31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280"/>
  </p:normalViewPr>
  <p:slideViewPr>
    <p:cSldViewPr snapToGrid="0" snapToObjects="1">
      <p:cViewPr>
        <p:scale>
          <a:sx n="110" d="100"/>
          <a:sy n="110" d="100"/>
        </p:scale>
        <p:origin x="1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EF6E6-8D5B-1C4F-AB2B-6B041BB4A1AB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AE350-1146-5343-B743-9FAEF669C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this chart – there are a LOT of non-invasive ventilation modes.  Why so many?  What’s the drive behind this?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looking for ways to treat respiratory distress syndrome and prevent progression to </a:t>
            </a:r>
            <a:r>
              <a:rPr lang="en-US" baseline="0" dirty="0" err="1" smtClean="0"/>
              <a:t>brochopulmonary</a:t>
            </a:r>
            <a:r>
              <a:rPr lang="en-US" baseline="0" dirty="0" smtClean="0"/>
              <a:t> dysplasia, or chronic lung disease of prematurity.  We also want to prevent intubation or minimize duration of intubation if possible as there is a known association with ventilator dependency and </a:t>
            </a:r>
            <a:r>
              <a:rPr lang="en-US" baseline="0" dirty="0" err="1" smtClean="0"/>
              <a:t>bronchopulmonary</a:t>
            </a:r>
            <a:r>
              <a:rPr lang="en-US" baseline="0" dirty="0" smtClean="0"/>
              <a:t> dysplasia.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is this so important?  We need to understand the development of the lung first.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E350-1146-5343-B743-9FAEF669C1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is this adapted 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E350-1146-5343-B743-9FAEF669C1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56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its</a:t>
            </a:r>
            <a:r>
              <a:rPr lang="en-US" baseline="0" dirty="0" smtClean="0"/>
              <a:t> extreme, the altered lung development in preterm infants can give rise to a phenomenon called </a:t>
            </a:r>
            <a:r>
              <a:rPr lang="en-US" baseline="0" dirty="0" err="1" smtClean="0"/>
              <a:t>bronchopulmonary</a:t>
            </a:r>
            <a:r>
              <a:rPr lang="en-US" baseline="0" dirty="0" smtClean="0"/>
              <a:t> dysplasia.  Simplified alveolar architecture, decreased alveolar surface area, similar to that seen in adult emphysema.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E350-1146-5343-B743-9FAEF669C1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5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1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98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28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9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19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12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7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17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0AA4B-583C-A44E-92E5-BBDD4546EBCD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B8C07A7-A102-E740-8CBD-8F6084FF1BA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4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9634791" cy="25414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Non-invasive ventilation in the </a:t>
            </a:r>
            <a:r>
              <a:rPr lang="en-US" dirty="0" err="1" smtClean="0"/>
              <a:t>NIcu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653639"/>
          </a:xfrm>
        </p:spPr>
        <p:txBody>
          <a:bodyPr>
            <a:normAutofit/>
          </a:bodyPr>
          <a:lstStyle/>
          <a:p>
            <a:r>
              <a:rPr lang="en-US" dirty="0" smtClean="0"/>
              <a:t>Ryan Lam</a:t>
            </a:r>
          </a:p>
          <a:p>
            <a:r>
              <a:rPr lang="en-US" dirty="0" smtClean="0"/>
              <a:t>Neonatal-Perinatal Medicine Fellow</a:t>
            </a:r>
          </a:p>
          <a:p>
            <a:r>
              <a:rPr lang="en-US" dirty="0" smtClean="0"/>
              <a:t>March 3,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l="2465" r="2465"/>
          <a:stretch>
            <a:fillRect/>
          </a:stretch>
        </p:blipFill>
        <p:spPr>
          <a:xfrm>
            <a:off x="1451578" y="2026538"/>
            <a:ext cx="9603275" cy="3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 -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521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BPD, defined as </a:t>
            </a:r>
            <a:r>
              <a:rPr lang="en-US" sz="2800" u="sng" dirty="0"/>
              <a:t>O</a:t>
            </a:r>
            <a:r>
              <a:rPr lang="en-US" sz="2800" u="sng" baseline="-25000" dirty="0"/>
              <a:t>2</a:t>
            </a:r>
            <a:r>
              <a:rPr lang="en-US" sz="2800" u="sng" dirty="0"/>
              <a:t> dependency at 36 weeks</a:t>
            </a:r>
            <a:r>
              <a:rPr lang="en-US" sz="2800" dirty="0"/>
              <a:t> PMA, is a chronic lung disorder, common among preterm infants who received prolonged mechanical ventilation</a:t>
            </a:r>
          </a:p>
          <a:p>
            <a:endParaRPr lang="en-US" sz="2800" dirty="0"/>
          </a:p>
          <a:p>
            <a:r>
              <a:rPr lang="en-US" sz="2800" dirty="0"/>
              <a:t>Previous definition of respiratory support at 28 days is now combined with the above to define severity of BPD (mild, moderate, severe)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 - prevalence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National Institutes of Child Health and Development (NICHD) Neonatal Network Data</a:t>
            </a:r>
          </a:p>
          <a:p>
            <a:pPr lvl="1"/>
            <a:r>
              <a:rPr lang="en-US" sz="2400" dirty="0"/>
              <a:t>2003-2007: 68% percent of premature infants 22-28 weeks gestation age with BPD</a:t>
            </a:r>
          </a:p>
          <a:p>
            <a:pPr lvl="1"/>
            <a:r>
              <a:rPr lang="en-US" sz="2400" dirty="0"/>
              <a:t>27% mild, 23% moderate, 18% severe</a:t>
            </a:r>
          </a:p>
          <a:p>
            <a:pPr lvl="1"/>
            <a:r>
              <a:rPr lang="en-US" sz="2400" dirty="0"/>
              <a:t>29,000 - all births in US in 2013 &lt; 28 weeks gestation (CDC)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 - morbidity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6938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Increased risk for wheezing, asthma, and increased hospitalizations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Increased health care utilization – many physicians involved, many services needed to assist in development (PT/OT, Speech therapy)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Can also be a cause of adult disease states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Airway obstruction, reactive airways, emphysema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Can also affect growth and neurodevelopment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Also affects cardiovascular health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Pulmonary arterial hypertension, heart failure, systemic hypertension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 - pathogenesis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665" y="1939531"/>
            <a:ext cx="6235101" cy="41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 -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1129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Few successes, many failures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cs typeface="Arial" panose="020B0604020202020204" pitchFamily="34" charset="0"/>
              </a:rPr>
              <a:t>RCTs: pharmacologic treatments, respiratory care practices, fluid and nutritional therapies, evidence-based bundled care practices</a:t>
            </a:r>
          </a:p>
          <a:p>
            <a:r>
              <a:rPr lang="en-US" sz="2400" dirty="0">
                <a:cs typeface="Arial" panose="020B0604020202020204" pitchFamily="34" charset="0"/>
              </a:rPr>
              <a:t>Three medications have shown efficacy in preventing BPD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cs typeface="Arial" panose="020B0604020202020204" pitchFamily="34" charset="0"/>
              </a:rPr>
              <a:t>Caffeine (Schmidt et al, 2006, 2007)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cs typeface="Arial" panose="020B0604020202020204" pitchFamily="34" charset="0"/>
              </a:rPr>
              <a:t>Vitamin A (Tyson et al, 1999)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cs typeface="Arial" panose="020B0604020202020204" pitchFamily="34" charset="0"/>
              </a:rPr>
              <a:t>Postnatal corticosteroids (Doyle et al, 2007)</a:t>
            </a:r>
          </a:p>
          <a:p>
            <a:r>
              <a:rPr lang="en-US" sz="2400" dirty="0">
                <a:cs typeface="Arial" panose="020B0604020202020204" pitchFamily="34" charset="0"/>
              </a:rPr>
              <a:t>Notable negative pharmacologic interventions: </a:t>
            </a:r>
            <a:r>
              <a:rPr lang="en-US" sz="2400" u="sng" dirty="0">
                <a:cs typeface="Arial" panose="020B0604020202020204" pitchFamily="34" charset="0"/>
              </a:rPr>
              <a:t>early </a:t>
            </a:r>
            <a:r>
              <a:rPr lang="en-US" sz="2400" u="sng" dirty="0" err="1">
                <a:cs typeface="Arial" panose="020B0604020202020204" pitchFamily="34" charset="0"/>
              </a:rPr>
              <a:t>iNO</a:t>
            </a:r>
            <a:r>
              <a:rPr lang="en-US" sz="2400" dirty="0">
                <a:cs typeface="Arial" panose="020B0604020202020204" pitchFamily="34" charset="0"/>
              </a:rPr>
              <a:t>, superoxide dismutase, glutathione, cimetidine</a:t>
            </a:r>
            <a:r>
              <a:rPr lang="en-US" sz="2800" dirty="0"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bronchopulmonary</a:t>
            </a:r>
            <a:r>
              <a:rPr lang="en-US" dirty="0" smtClean="0"/>
              <a:t> dysplasia - prevention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12000" b="-12000"/>
          <a:stretch>
            <a:fillRect/>
          </a:stretch>
        </p:blipFill>
        <p:spPr>
          <a:xfrm>
            <a:off x="624265" y="1548058"/>
            <a:ext cx="11251900" cy="4537056"/>
          </a:xfrm>
        </p:spPr>
      </p:pic>
      <p:sp>
        <p:nvSpPr>
          <p:cNvPr id="5" name="TextBox 4"/>
          <p:cNvSpPr txBox="1"/>
          <p:nvPr/>
        </p:nvSpPr>
        <p:spPr>
          <a:xfrm>
            <a:off x="624265" y="5612581"/>
            <a:ext cx="2083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Adapted from Schmidt, 2008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positive airway pressure (</a:t>
            </a:r>
            <a:r>
              <a:rPr lang="en-US" dirty="0" err="1" smtClean="0"/>
              <a:t>CPAp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First described in the 1970s, demonstrating decreased mortality</a:t>
            </a:r>
          </a:p>
          <a:p>
            <a:r>
              <a:rPr lang="en-US" sz="2800" dirty="0" smtClean="0"/>
              <a:t>“Gentle” ventilation that is proposed to cause less damage to the lungs compared with mechanical ventilation</a:t>
            </a:r>
          </a:p>
          <a:p>
            <a:r>
              <a:rPr lang="en-US" sz="2800" dirty="0" smtClean="0"/>
              <a:t>More recently, 1990s-2000s, SUPPORT, COT, and BOOST trials all support the use of CPAP at birth over intubation/surfactant.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54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Cpap</a:t>
            </a:r>
            <a:r>
              <a:rPr lang="en-US" dirty="0" smtClean="0"/>
              <a:t> or intubation?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609418"/>
            <a:ext cx="9603275" cy="25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cpap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56822"/>
          </a:xfrm>
        </p:spPr>
        <p:txBody>
          <a:bodyPr>
            <a:normAutofit fontScale="92500"/>
          </a:bodyPr>
          <a:lstStyle/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Mimics natural response of grunting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Reduces tachypnea and </a:t>
            </a:r>
            <a:r>
              <a:rPr lang="en-US" b="1" dirty="0">
                <a:cs typeface="Arial" panose="020B0604020202020204" pitchFamily="34" charset="0"/>
              </a:rPr>
              <a:t>increases functional residual capacity (FRC) </a:t>
            </a:r>
            <a:r>
              <a:rPr lang="en-US" dirty="0">
                <a:cs typeface="Arial" panose="020B0604020202020204" pitchFamily="34" charset="0"/>
              </a:rPr>
              <a:t>and reduces pCO2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Decreases intrapulmonary shunting 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Increases lung compliance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Stabilizes floppy infant chest wall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Reduces level of inspiratory work of breathing and labored breathing index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Reduces level of central apnea</a:t>
            </a:r>
          </a:p>
          <a:p>
            <a:pPr>
              <a:spcAft>
                <a:spcPts val="300"/>
              </a:spcAft>
            </a:pPr>
            <a:r>
              <a:rPr lang="en-US" dirty="0">
                <a:cs typeface="Arial" panose="020B0604020202020204" pitchFamily="34" charset="0"/>
              </a:rPr>
              <a:t>Early CPAP in animal models has been shown to decrease </a:t>
            </a:r>
            <a:r>
              <a:rPr lang="en-US" dirty="0" err="1">
                <a:cs typeface="Arial" panose="020B0604020202020204" pitchFamily="34" charset="0"/>
              </a:rPr>
              <a:t>proinflammatory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cytokines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no financial conflicts of interest to declare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err="1" smtClean="0"/>
              <a:t>cpap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65" y="2034140"/>
            <a:ext cx="5677701" cy="39636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79323" y="2039815"/>
            <a:ext cx="1606062" cy="90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14365" y="2034141"/>
            <a:ext cx="1392097" cy="90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22277" y="2034139"/>
            <a:ext cx="1266092" cy="71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Flow </a:t>
            </a:r>
            <a:r>
              <a:rPr lang="en-US" dirty="0" err="1" smtClean="0"/>
              <a:t>cpap</a:t>
            </a:r>
            <a:r>
              <a:rPr lang="en-US" dirty="0" smtClean="0"/>
              <a:t> – conventiona</a:t>
            </a:r>
            <a:r>
              <a:rPr lang="en-US" dirty="0"/>
              <a:t>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5682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Positive end expiratory pressure delivered via endotracheal tube</a:t>
            </a:r>
          </a:p>
          <a:p>
            <a:r>
              <a:rPr lang="en-US" sz="2800" dirty="0" smtClean="0"/>
              <a:t>Benefits:</a:t>
            </a:r>
          </a:p>
          <a:p>
            <a:pPr lvl="1"/>
            <a:r>
              <a:rPr lang="en-US" sz="2400" dirty="0" smtClean="0"/>
              <a:t>If intubated, no need to </a:t>
            </a:r>
            <a:r>
              <a:rPr lang="en-US" sz="2400" dirty="0" err="1" smtClean="0"/>
              <a:t>extubate</a:t>
            </a:r>
            <a:r>
              <a:rPr lang="en-US" sz="2400" dirty="0" smtClean="0"/>
              <a:t> if want to trial PEEP</a:t>
            </a:r>
          </a:p>
          <a:p>
            <a:pPr lvl="1"/>
            <a:r>
              <a:rPr lang="en-US" sz="2400" dirty="0" smtClean="0"/>
              <a:t>Courtney et al (2010) suggests no difference in respiratory parameters between ventilator-generated CPAP and bubble CPAP</a:t>
            </a:r>
          </a:p>
          <a:p>
            <a:r>
              <a:rPr lang="en-US" sz="2800" dirty="0" smtClean="0"/>
              <a:t>Disadvantages:</a:t>
            </a:r>
          </a:p>
          <a:p>
            <a:pPr lvl="1"/>
            <a:r>
              <a:rPr lang="en-US" sz="2400" dirty="0" smtClean="0"/>
              <a:t>Intubated – associated risks vs bubble CPAP</a:t>
            </a:r>
          </a:p>
          <a:p>
            <a:pPr lvl="1"/>
            <a:r>
              <a:rPr lang="en-US" sz="2400" dirty="0" smtClean="0"/>
              <a:t>Potentially increased length of stay (</a:t>
            </a:r>
            <a:r>
              <a:rPr lang="en-US" sz="2400" dirty="0" err="1" smtClean="0"/>
              <a:t>Bahman-Bijari</a:t>
            </a:r>
            <a:r>
              <a:rPr lang="en-US" sz="2400" dirty="0" smtClean="0"/>
              <a:t> et al, 2011)</a:t>
            </a:r>
          </a:p>
          <a:p>
            <a:pPr lvl="1"/>
            <a:r>
              <a:rPr lang="en-US" sz="2400" dirty="0" smtClean="0"/>
              <a:t>May have worse rates regarding </a:t>
            </a:r>
            <a:r>
              <a:rPr lang="en-US" sz="2400" dirty="0" err="1" smtClean="0"/>
              <a:t>extubation</a:t>
            </a:r>
            <a:r>
              <a:rPr lang="en-US" sz="2400" dirty="0" smtClean="0"/>
              <a:t> failure (Gupta et al, 2012)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61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flow </a:t>
            </a:r>
            <a:r>
              <a:rPr lang="en-US" dirty="0" err="1" smtClean="0"/>
              <a:t>cpap</a:t>
            </a:r>
            <a:r>
              <a:rPr lang="en-US" dirty="0" smtClean="0"/>
              <a:t> - conventional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609418"/>
            <a:ext cx="9603275" cy="25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4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flow </a:t>
            </a:r>
            <a:r>
              <a:rPr lang="en-US" dirty="0" err="1" smtClean="0"/>
              <a:t>cpap</a:t>
            </a:r>
            <a:r>
              <a:rPr lang="en-US" dirty="0" smtClean="0"/>
              <a:t> – bubble CPAP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3847252" cy="3450613"/>
          </a:xfrm>
        </p:spPr>
        <p:txBody>
          <a:bodyPr anchor="ctr">
            <a:normAutofit/>
          </a:bodyPr>
          <a:lstStyle/>
          <a:p>
            <a:r>
              <a:rPr lang="en-US" sz="2800" dirty="0" smtClean="0"/>
              <a:t>“Gold standard” of</a:t>
            </a:r>
            <a:br>
              <a:rPr lang="en-US" sz="2800" dirty="0" smtClean="0"/>
            </a:br>
            <a:r>
              <a:rPr lang="en-US" sz="2800" dirty="0" smtClean="0"/>
              <a:t>non-invasive ventilation</a:t>
            </a:r>
          </a:p>
          <a:p>
            <a:r>
              <a:rPr lang="en-US" sz="2800" dirty="0" smtClean="0"/>
              <a:t>Developed in the 1970s by Dr. </a:t>
            </a:r>
            <a:r>
              <a:rPr lang="en-US" sz="2800" dirty="0" err="1" smtClean="0"/>
              <a:t>Wung</a:t>
            </a:r>
            <a:r>
              <a:rPr lang="en-US" sz="2800" dirty="0" smtClean="0"/>
              <a:t>, anesthesiologist at Columbia University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62" y="2015731"/>
            <a:ext cx="5422392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10551368" cy="4130426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1968</a:t>
            </a:r>
            <a:r>
              <a:rPr lang="en-US" sz="2800" dirty="0"/>
              <a:t>:  Significance of grunting </a:t>
            </a:r>
            <a:r>
              <a:rPr lang="en-US" sz="2800" dirty="0" smtClean="0"/>
              <a:t>described (</a:t>
            </a:r>
            <a:r>
              <a:rPr lang="en-US" sz="2800" dirty="0" err="1" smtClean="0"/>
              <a:t>Benveniste</a:t>
            </a:r>
            <a:r>
              <a:rPr lang="en-US" sz="2800" dirty="0" smtClean="0"/>
              <a:t> et al)</a:t>
            </a:r>
            <a:endParaRPr lang="en-US" sz="2800" dirty="0"/>
          </a:p>
          <a:p>
            <a:r>
              <a:rPr lang="en-US" sz="2800" dirty="0"/>
              <a:t>1971:  Use of CPAP </a:t>
            </a:r>
            <a:r>
              <a:rPr lang="en-US" sz="2800" dirty="0" smtClean="0"/>
              <a:t>introduced (Gregory et al)</a:t>
            </a:r>
            <a:endParaRPr lang="en-US" sz="2800" dirty="0"/>
          </a:p>
          <a:p>
            <a:r>
              <a:rPr lang="en-US" sz="2800" dirty="0"/>
              <a:t>1973:  Decreased mortality reported with </a:t>
            </a:r>
            <a:r>
              <a:rPr lang="en-US" sz="2800" dirty="0" smtClean="0"/>
              <a:t>CPAP</a:t>
            </a:r>
          </a:p>
          <a:p>
            <a:r>
              <a:rPr lang="en-US" sz="2800" dirty="0" smtClean="0"/>
              <a:t>1975:  Use of nasal CPAP reported (</a:t>
            </a:r>
            <a:r>
              <a:rPr lang="en-US" sz="2800" dirty="0" err="1" smtClean="0"/>
              <a:t>Wung</a:t>
            </a:r>
            <a:r>
              <a:rPr lang="en-US" sz="2800" dirty="0" smtClean="0"/>
              <a:t> et al)</a:t>
            </a:r>
            <a:endParaRPr lang="en-US" sz="2800" dirty="0"/>
          </a:p>
          <a:p>
            <a:r>
              <a:rPr lang="en-US" sz="2800" dirty="0"/>
              <a:t>1976:  CPAP regularized infants’ respiratory pattern and prevented </a:t>
            </a:r>
            <a:r>
              <a:rPr lang="en-US" sz="2800" dirty="0" smtClean="0"/>
              <a:t>apnea (Saunders et al)</a:t>
            </a:r>
          </a:p>
          <a:p>
            <a:r>
              <a:rPr lang="en-US" sz="2800" dirty="0" smtClean="0"/>
              <a:t>1980s-90s: Improvement in neonatal ventilation and advent of surfactant decreased use of CPAP (proposed “golden drug” that would eliminate BPD)</a:t>
            </a:r>
          </a:p>
          <a:p>
            <a:r>
              <a:rPr lang="en-US" sz="2800" dirty="0" smtClean="0"/>
              <a:t>1990s-2000s: Major trials suggested equal effectiveness of CPAP vs intubation/surfactant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- benefits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Relatively simple setup</a:t>
            </a:r>
          </a:p>
          <a:p>
            <a:r>
              <a:rPr lang="en-US" sz="2800" dirty="0" smtClean="0"/>
              <a:t>Cost – use of bubble CPAP worldwide</a:t>
            </a:r>
          </a:p>
          <a:p>
            <a:r>
              <a:rPr lang="en-US" sz="2800" dirty="0" smtClean="0"/>
              <a:t>Well studied over the past 5 decades</a:t>
            </a:r>
          </a:p>
          <a:p>
            <a:r>
              <a:rPr lang="en-US" sz="2800" dirty="0" smtClean="0"/>
              <a:t>Other benefits of CPAP described earlier</a:t>
            </a:r>
          </a:p>
          <a:p>
            <a:r>
              <a:rPr lang="en-US" sz="2800" dirty="0" smtClean="0"/>
              <a:t>Bubble CPAP in particular, producing small vibrations by its nature, could help in lung recruitment, and reduce minute ventilation without increasing pCO2 (Lee et al, 1998; Pillow et al, 2007)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45" y="0"/>
            <a:ext cx="4856456" cy="37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09222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More bulky and require more monitoring compared to heated, humidified high flow nasal cannula systems (HHFNC)</a:t>
            </a:r>
          </a:p>
          <a:p>
            <a:r>
              <a:rPr lang="en-US" sz="2600" dirty="0">
                <a:cs typeface="Arial" panose="020B0604020202020204" pitchFamily="34" charset="0"/>
              </a:rPr>
              <a:t>Gastrointestinal </a:t>
            </a:r>
            <a:r>
              <a:rPr lang="en-US" sz="2600" dirty="0" smtClean="0">
                <a:cs typeface="Arial" panose="020B0604020202020204" pitchFamily="34" charset="0"/>
              </a:rPr>
              <a:t>distension</a:t>
            </a:r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dirty="0">
                <a:cs typeface="Arial" panose="020B0604020202020204" pitchFamily="34" charset="0"/>
              </a:rPr>
              <a:t>Nasal </a:t>
            </a:r>
            <a:r>
              <a:rPr lang="en-US" sz="2600" dirty="0" smtClean="0">
                <a:cs typeface="Arial" panose="020B0604020202020204" pitchFamily="34" charset="0"/>
              </a:rPr>
              <a:t>septum breakdown</a:t>
            </a:r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dirty="0">
                <a:cs typeface="Arial" panose="020B0604020202020204" pitchFamily="34" charset="0"/>
              </a:rPr>
              <a:t>Delaying initiation of oral feedings</a:t>
            </a:r>
          </a:p>
          <a:p>
            <a:pPr lvl="1"/>
            <a:r>
              <a:rPr lang="en-US" sz="2100" dirty="0">
                <a:cs typeface="Arial" panose="020B0604020202020204" pitchFamily="34" charset="0"/>
              </a:rPr>
              <a:t>Does not happen </a:t>
            </a:r>
            <a:r>
              <a:rPr lang="en-US" sz="2100" dirty="0" smtClean="0">
                <a:cs typeface="Arial" panose="020B0604020202020204" pitchFamily="34" charset="0"/>
              </a:rPr>
              <a:t>at OHSU</a:t>
            </a:r>
            <a:endParaRPr lang="en-US" sz="2600" dirty="0">
              <a:cs typeface="Arial" panose="020B0604020202020204" pitchFamily="34" charset="0"/>
            </a:endParaRPr>
          </a:p>
          <a:p>
            <a:r>
              <a:rPr lang="en-US" sz="2600" dirty="0">
                <a:cs typeface="Arial" panose="020B0604020202020204" pitchFamily="34" charset="0"/>
              </a:rPr>
              <a:t>Interference with maternal/paternal child bonding</a:t>
            </a:r>
          </a:p>
          <a:p>
            <a:pPr lvl="1"/>
            <a:r>
              <a:rPr lang="en-US" sz="2100" dirty="0">
                <a:cs typeface="Arial" panose="020B0604020202020204" pitchFamily="34" charset="0"/>
              </a:rPr>
              <a:t>Does not happen </a:t>
            </a:r>
            <a:r>
              <a:rPr lang="en-US" sz="2100" dirty="0" smtClean="0">
                <a:cs typeface="Arial" panose="020B0604020202020204" pitchFamily="34" charset="0"/>
              </a:rPr>
              <a:t>at OHSU</a:t>
            </a:r>
            <a:endParaRPr lang="en-US" sz="21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– mask vs prongs?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Prongs well known to have potential for nasal septal breakdown</a:t>
            </a:r>
          </a:p>
          <a:p>
            <a:r>
              <a:rPr lang="en-US" sz="2800" dirty="0" smtClean="0"/>
              <a:t>Masks avoid this issue, but bring up other points of breakdown due to pressure on other areas of the nose (</a:t>
            </a:r>
            <a:r>
              <a:rPr lang="en-US" sz="2800" dirty="0" err="1" smtClean="0"/>
              <a:t>ie</a:t>
            </a:r>
            <a:r>
              <a:rPr lang="en-US" sz="2800" dirty="0" smtClean="0"/>
              <a:t>. Nasal bridge).  Kiernan et al (2012) using second-generation nasal masks seem to have better results.</a:t>
            </a:r>
          </a:p>
          <a:p>
            <a:r>
              <a:rPr lang="en-US" sz="2800" dirty="0" smtClean="0"/>
              <a:t>Can be more difficult to maintain seal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2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– new 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0919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Lung development is influenced by many factors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Strain and stress promotes differentiation and </a:t>
            </a:r>
            <a:r>
              <a:rPr lang="en-US" sz="2800" dirty="0" err="1">
                <a:cs typeface="Arial" panose="020B0604020202020204" pitchFamily="34" charset="0"/>
              </a:rPr>
              <a:t>septation</a:t>
            </a:r>
            <a:r>
              <a:rPr lang="en-US" sz="2800" dirty="0">
                <a:cs typeface="Arial" panose="020B0604020202020204" pitchFamily="34" charset="0"/>
              </a:rPr>
              <a:t> in experimental animal models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McBride et al (1996) showed in immature ferrets that CPAP increased lung volume, mass, and cellularity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– new 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Evidence that distending pressure from amniotic fluid in utero contributes to alveolar and vascular development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cs typeface="Arial" panose="020B0604020202020204" pitchFamily="34" charset="0"/>
              </a:rPr>
              <a:t>Evidence that tracheal occlusion in animal models of congenital diaphragmatic hernia improve lung mass (</a:t>
            </a:r>
            <a:r>
              <a:rPr lang="en-US" sz="2800" dirty="0" err="1">
                <a:cs typeface="Arial" panose="020B0604020202020204" pitchFamily="34" charset="0"/>
              </a:rPr>
              <a:t>Muensterer</a:t>
            </a:r>
            <a:r>
              <a:rPr lang="en-US" sz="2800" dirty="0">
                <a:cs typeface="Arial" panose="020B0604020202020204" pitchFamily="34" charset="0"/>
              </a:rPr>
              <a:t>, 2012) and function (</a:t>
            </a:r>
            <a:r>
              <a:rPr lang="en-US" sz="2800" dirty="0" err="1">
                <a:cs typeface="Arial" panose="020B0604020202020204" pitchFamily="34" charset="0"/>
              </a:rPr>
              <a:t>Jelin</a:t>
            </a:r>
            <a:r>
              <a:rPr lang="en-US" sz="2800" dirty="0">
                <a:cs typeface="Arial" panose="020B0604020202020204" pitchFamily="34" charset="0"/>
              </a:rPr>
              <a:t>, 2011)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Describe the development of the lung and its consequences in preterm infants</a:t>
            </a:r>
          </a:p>
          <a:p>
            <a:r>
              <a:rPr lang="en-US" sz="2800" dirty="0"/>
              <a:t>Describe how </a:t>
            </a:r>
            <a:r>
              <a:rPr lang="en-US" sz="2800" dirty="0" err="1"/>
              <a:t>nCPAP</a:t>
            </a:r>
            <a:r>
              <a:rPr lang="en-US" sz="2800" dirty="0"/>
              <a:t> can potentially improve outcomes in preterm </a:t>
            </a:r>
            <a:r>
              <a:rPr lang="en-US" sz="2800" dirty="0" smtClean="0"/>
              <a:t>infants</a:t>
            </a:r>
          </a:p>
          <a:p>
            <a:r>
              <a:rPr lang="en-US" sz="2800" dirty="0" smtClean="0"/>
              <a:t>Describe the different non-invasive ventilation strategies used for respiratory distress syndrome</a:t>
            </a:r>
          </a:p>
        </p:txBody>
      </p:sp>
    </p:spTree>
    <p:extLst>
      <p:ext uri="{BB962C8B-B14F-4D97-AF65-F5344CB8AC3E}">
        <p14:creationId xmlns:p14="http://schemas.microsoft.com/office/powerpoint/2010/main" val="14125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 </a:t>
            </a:r>
            <a:r>
              <a:rPr lang="en-US" dirty="0" err="1" smtClean="0"/>
              <a:t>cpap</a:t>
            </a:r>
            <a:r>
              <a:rPr lang="en-US" dirty="0" smtClean="0"/>
              <a:t> – new possibilities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1451578" y="2047962"/>
            <a:ext cx="9603275" cy="396597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Xue</a:t>
            </a:r>
            <a:r>
              <a:rPr lang="en-US" sz="2800" dirty="0" smtClean="0"/>
              <a:t> et al demonstrated in animal </a:t>
            </a:r>
            <a:br>
              <a:rPr lang="en-US" sz="2800" dirty="0" smtClean="0"/>
            </a:br>
            <a:r>
              <a:rPr lang="en-US" sz="2800" dirty="0" smtClean="0"/>
              <a:t>models that CPAP decreased airway</a:t>
            </a:r>
            <a:br>
              <a:rPr lang="en-US" sz="2800" dirty="0" smtClean="0"/>
            </a:br>
            <a:r>
              <a:rPr lang="en-US" sz="2800" dirty="0" smtClean="0"/>
              <a:t>responsiveness and contractility, suggesting</a:t>
            </a:r>
            <a:br>
              <a:rPr lang="en-US" sz="2800" dirty="0" smtClean="0"/>
            </a:br>
            <a:r>
              <a:rPr lang="en-US" sz="2800" dirty="0" smtClean="0"/>
              <a:t>decreased inflammation</a:t>
            </a:r>
          </a:p>
          <a:p>
            <a:endParaRPr lang="en-US" sz="2800" dirty="0"/>
          </a:p>
          <a:p>
            <a:r>
              <a:rPr lang="en-US" sz="2800" dirty="0" err="1" smtClean="0"/>
              <a:t>Tepper</a:t>
            </a:r>
            <a:r>
              <a:rPr lang="en-US" sz="2800" dirty="0" smtClean="0"/>
              <a:t> et </a:t>
            </a:r>
            <a:r>
              <a:rPr lang="en-US" sz="2800" dirty="0" smtClean="0"/>
              <a:t>al </a:t>
            </a:r>
            <a:r>
              <a:rPr lang="en-US" sz="2800" dirty="0" smtClean="0"/>
              <a:t>demonstrated that cyclic stretch </a:t>
            </a:r>
            <a:br>
              <a:rPr lang="en-US" sz="2800" dirty="0" smtClean="0"/>
            </a:br>
            <a:r>
              <a:rPr lang="en-US" sz="2800" dirty="0" smtClean="0"/>
              <a:t>of airway epithelial cells increases release of nitric oxide and placental growth factor, which can improve </a:t>
            </a:r>
            <a:r>
              <a:rPr lang="en-US" sz="2800" dirty="0" err="1" smtClean="0"/>
              <a:t>alveolarization</a:t>
            </a:r>
            <a:r>
              <a:rPr lang="en-US" sz="2800" dirty="0" smtClean="0"/>
              <a:t>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652" y="2047962"/>
            <a:ext cx="3398201" cy="2548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6652" y="4319614"/>
            <a:ext cx="229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Picture from </a:t>
            </a:r>
            <a:r>
              <a:rPr lang="en-US" sz="1200" dirty="0" err="1" smtClean="0"/>
              <a:t>wordpress.com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4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</a:t>
            </a:r>
            <a:r>
              <a:rPr lang="en-US" dirty="0" err="1" smtClean="0"/>
              <a:t>cpap</a:t>
            </a:r>
            <a:r>
              <a:rPr lang="en-US" dirty="0" smtClean="0"/>
              <a:t> is enough?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58497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T</a:t>
            </a:r>
            <a:r>
              <a:rPr lang="en-US" sz="2400" dirty="0" smtClean="0">
                <a:cs typeface="Arial" panose="020B0604020202020204" pitchFamily="34" charset="0"/>
              </a:rPr>
              <a:t>here </a:t>
            </a:r>
            <a:r>
              <a:rPr lang="en-US" sz="2400" dirty="0">
                <a:cs typeface="Arial" panose="020B0604020202020204" pitchFamily="34" charset="0"/>
              </a:rPr>
              <a:t>is little data available on how long CPAP should be continued in very low birth weight (VLBW) infants at risk for BPD</a:t>
            </a:r>
          </a:p>
          <a:p>
            <a:pPr lvl="1"/>
            <a:r>
              <a:rPr lang="en-US" sz="2200" dirty="0" smtClean="0">
                <a:cs typeface="Arial" panose="020B0604020202020204" pitchFamily="34" charset="0"/>
              </a:rPr>
              <a:t>Also – early CPAP has mixed results regarding BPD prevention</a:t>
            </a:r>
            <a:endParaRPr lang="en-US" sz="22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There is variability between institutions and neonatologists about the optimal time to discontinue CPAP 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Should the goal be to discontinue CPAP ASAP or is there a duration that will achieve maximum benefit?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4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example – </a:t>
            </a:r>
            <a:r>
              <a:rPr lang="en-US" dirty="0" err="1" smtClean="0"/>
              <a:t>columbia</a:t>
            </a:r>
            <a:r>
              <a:rPr lang="en-US" dirty="0" smtClean="0"/>
              <a:t>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6725"/>
          </a:xfrm>
        </p:spPr>
        <p:txBody>
          <a:bodyPr>
            <a:noAutofit/>
          </a:bodyPr>
          <a:lstStyle/>
          <a:p>
            <a:r>
              <a:rPr lang="en-US" sz="2800" dirty="0"/>
              <a:t>Keeps infants on CPAP until close to discharge</a:t>
            </a:r>
          </a:p>
          <a:p>
            <a:endParaRPr lang="en-US" sz="2800" dirty="0"/>
          </a:p>
          <a:p>
            <a:r>
              <a:rPr lang="en-US" sz="2800" dirty="0"/>
              <a:t>Exclusively uses bubble CPAP</a:t>
            </a:r>
          </a:p>
          <a:p>
            <a:endParaRPr lang="en-US" sz="2800" dirty="0"/>
          </a:p>
          <a:p>
            <a:r>
              <a:rPr lang="en-US" sz="2800" dirty="0"/>
              <a:t>Lowest incidence of BPD in the country since the 1980s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6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health &amp; Science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5678563" cy="34506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Conducting a study looking at the effects of duration of CPAP on pulmonary function testing in preterm infants</a:t>
            </a:r>
          </a:p>
          <a:p>
            <a:endParaRPr lang="en-US" sz="2400" dirty="0" smtClean="0"/>
          </a:p>
          <a:p>
            <a:r>
              <a:rPr lang="en-US" sz="2400" dirty="0" smtClean="0"/>
              <a:t>Also conducting a study at the Oregon National Primate Research Center looking at a similar model in non-human primates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142" y="2015732"/>
            <a:ext cx="4709421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flow </a:t>
            </a:r>
            <a:r>
              <a:rPr lang="en-US" dirty="0" err="1" smtClean="0"/>
              <a:t>cpap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4775050" cy="393875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Different flows for inspiration and expiration, based on “fluidic flip” principle</a:t>
            </a:r>
          </a:p>
          <a:p>
            <a:r>
              <a:rPr lang="en-US" sz="2800" dirty="0" smtClean="0"/>
              <a:t>Uses variable flow rate to maintain consistent CPAP delivery</a:t>
            </a:r>
          </a:p>
          <a:p>
            <a:r>
              <a:rPr lang="en-US" sz="2800" dirty="0" smtClean="0"/>
              <a:t>Infant Flow </a:t>
            </a:r>
            <a:r>
              <a:rPr lang="en-US" sz="2800" dirty="0" err="1" smtClean="0"/>
              <a:t>SiPAP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Medijet</a:t>
            </a:r>
            <a:r>
              <a:rPr lang="en-US" sz="2800" dirty="0" smtClean="0"/>
              <a:t> are examples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78" y="579755"/>
            <a:ext cx="3800009" cy="2871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687" y="3985109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flow </a:t>
            </a:r>
            <a:r>
              <a:rPr lang="en-US" dirty="0" err="1" smtClean="0"/>
              <a:t>cpap</a:t>
            </a:r>
            <a:r>
              <a:rPr lang="en-US" dirty="0" smtClean="0"/>
              <a:t>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Some studies suggest easier work of breathing with variable flow CPAP systems (</a:t>
            </a:r>
            <a:r>
              <a:rPr lang="en-US" sz="2800" dirty="0" err="1" smtClean="0"/>
              <a:t>Liptsen</a:t>
            </a:r>
            <a:r>
              <a:rPr lang="en-US" sz="2800" dirty="0" smtClean="0"/>
              <a:t> et al 2005)</a:t>
            </a:r>
          </a:p>
          <a:p>
            <a:r>
              <a:rPr lang="en-US" sz="2800" dirty="0" smtClean="0"/>
              <a:t>More consistent CPAP potentially delivered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21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flow </a:t>
            </a:r>
            <a:r>
              <a:rPr lang="en-US" dirty="0" err="1" smtClean="0"/>
              <a:t>cpap</a:t>
            </a:r>
            <a:r>
              <a:rPr lang="en-US" dirty="0" smtClean="0"/>
              <a:t> 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Proprietary equipment</a:t>
            </a:r>
          </a:p>
          <a:p>
            <a:r>
              <a:rPr lang="en-US" sz="2800" dirty="0" smtClean="0"/>
              <a:t>Some studies suggest devices are loud (90 dB)</a:t>
            </a:r>
          </a:p>
          <a:p>
            <a:r>
              <a:rPr lang="en-US" sz="2800" dirty="0" smtClean="0"/>
              <a:t>Conflicting studies on whether outcomes are better than bubble CPAP (Gupta et al 2009) – duration of support, </a:t>
            </a:r>
            <a:r>
              <a:rPr lang="en-US" sz="2800" dirty="0" err="1" smtClean="0"/>
              <a:t>extubation</a:t>
            </a:r>
            <a:r>
              <a:rPr lang="en-US" sz="2800" dirty="0" smtClean="0"/>
              <a:t> failure</a:t>
            </a:r>
          </a:p>
          <a:p>
            <a:r>
              <a:rPr lang="en-US" sz="2800" dirty="0" smtClean="0"/>
              <a:t>Still requires a tight seal similar to bubble CPAP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376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Non-invasive </a:t>
            </a:r>
            <a:r>
              <a:rPr lang="en-US" dirty="0" err="1" smtClean="0"/>
              <a:t>ventilatory</a:t>
            </a:r>
            <a:r>
              <a:rPr lang="en-US" dirty="0" smtClean="0"/>
              <a:t> support - evidence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16" y="1939925"/>
            <a:ext cx="6427399" cy="4134304"/>
          </a:xfrm>
        </p:spPr>
      </p:pic>
      <p:sp>
        <p:nvSpPr>
          <p:cNvPr id="5" name="Oval 4"/>
          <p:cNvSpPr/>
          <p:nvPr/>
        </p:nvSpPr>
        <p:spPr>
          <a:xfrm>
            <a:off x="3727939" y="4994031"/>
            <a:ext cx="2480268" cy="873368"/>
          </a:xfrm>
          <a:prstGeom prst="ellipse">
            <a:avLst/>
          </a:prstGeom>
          <a:solidFill>
            <a:srgbClr val="0070C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flow nasal cannula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Does not provide any distending pressure</a:t>
            </a:r>
          </a:p>
          <a:p>
            <a:r>
              <a:rPr lang="en-US" sz="2800" dirty="0" smtClean="0"/>
              <a:t>Possible uses typically include those infants with established (likely mild) BPD that require some oxygen in order to convalesce at home</a:t>
            </a:r>
          </a:p>
          <a:p>
            <a:r>
              <a:rPr lang="en-US" sz="2800" dirty="0" smtClean="0"/>
              <a:t>Not used in the treatment of RDS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30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flow nasal cannula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5979368" cy="4047611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Use of high flows of air or blended oxygen (&gt;1Lpm) to support infant’s ventilation need</a:t>
            </a:r>
          </a:p>
          <a:p>
            <a:r>
              <a:rPr lang="en-US" sz="2800" dirty="0" smtClean="0"/>
              <a:t>Typically heated and humidified (</a:t>
            </a:r>
            <a:r>
              <a:rPr lang="en-US" sz="2800" dirty="0" err="1" smtClean="0"/>
              <a:t>ie</a:t>
            </a:r>
            <a:r>
              <a:rPr lang="en-US" sz="2800" dirty="0" smtClean="0"/>
              <a:t>. HHHFNC)</a:t>
            </a:r>
          </a:p>
          <a:p>
            <a:r>
              <a:rPr lang="en-US" sz="2800" dirty="0" smtClean="0"/>
              <a:t>Fisher &amp; </a:t>
            </a:r>
            <a:r>
              <a:rPr lang="en-US" sz="2800" dirty="0" err="1" smtClean="0"/>
              <a:t>Paykel</a:t>
            </a:r>
            <a:r>
              <a:rPr lang="en-US" sz="2800" dirty="0" smtClean="0"/>
              <a:t> and </a:t>
            </a:r>
            <a:r>
              <a:rPr lang="en-US" sz="2800" dirty="0" err="1" smtClean="0"/>
              <a:t>Vapotherm</a:t>
            </a:r>
            <a:r>
              <a:rPr lang="en-US" sz="2800" dirty="0" smtClean="0"/>
              <a:t> are typical systems</a:t>
            </a:r>
          </a:p>
          <a:p>
            <a:r>
              <a:rPr lang="en-US" sz="2800" dirty="0" smtClean="0"/>
              <a:t>RAM Cannula can potentially augment the distending pressure delivered</a:t>
            </a:r>
          </a:p>
          <a:p>
            <a:pPr lvl="1"/>
            <a:r>
              <a:rPr lang="en-US" sz="2600" dirty="0" smtClean="0"/>
              <a:t>More studied needed to examine this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29" y="188686"/>
            <a:ext cx="3810000" cy="252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9" y="2870562"/>
            <a:ext cx="2547257" cy="3693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947" y="3803409"/>
            <a:ext cx="2509914" cy="16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5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567081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38" y="1371600"/>
            <a:ext cx="7168355" cy="4610909"/>
          </a:xfrm>
        </p:spPr>
      </p:pic>
      <p:sp>
        <p:nvSpPr>
          <p:cNvPr id="5" name="TextBox 4"/>
          <p:cNvSpPr txBox="1"/>
          <p:nvPr/>
        </p:nvSpPr>
        <p:spPr>
          <a:xfrm>
            <a:off x="108857" y="5823857"/>
            <a:ext cx="24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Mahmoud et al,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flow nasal cannula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584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of simple nasal cannula for delivery</a:t>
            </a:r>
          </a:p>
          <a:p>
            <a:r>
              <a:rPr lang="en-US" sz="2800" dirty="0" smtClean="0"/>
              <a:t>Much easier for day-to-day management of infant care</a:t>
            </a:r>
          </a:p>
          <a:p>
            <a:r>
              <a:rPr lang="en-US" sz="2800" dirty="0" smtClean="0"/>
              <a:t>RAM Cannula with larger prong diameter, could </a:t>
            </a:r>
            <a:r>
              <a:rPr lang="en-US" sz="2800" dirty="0" smtClean="0"/>
              <a:t>potentially deliver </a:t>
            </a:r>
            <a:r>
              <a:rPr lang="en-US" sz="2800" dirty="0" smtClean="0"/>
              <a:t>CPAP without bulkiness of other systems.</a:t>
            </a:r>
          </a:p>
          <a:p>
            <a:r>
              <a:rPr lang="en-US" sz="2800" dirty="0" smtClean="0"/>
              <a:t>Can deliver higher humidity than CPAP setups (Chang et al 2011)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76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flow nasal cannula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Some studies suggest that HFNC improved work of breathing by several mechanisms:</a:t>
            </a:r>
          </a:p>
          <a:p>
            <a:pPr lvl="1"/>
            <a:r>
              <a:rPr lang="en-US" sz="2600" dirty="0" smtClean="0"/>
              <a:t>Reduction of inspiratory resistance (</a:t>
            </a:r>
            <a:r>
              <a:rPr lang="en-US" sz="2600" dirty="0" err="1" smtClean="0"/>
              <a:t>Saslow</a:t>
            </a:r>
            <a:r>
              <a:rPr lang="en-US" sz="2600" dirty="0" smtClean="0"/>
              <a:t> et al 2006)</a:t>
            </a:r>
          </a:p>
          <a:p>
            <a:pPr lvl="1"/>
            <a:r>
              <a:rPr lang="en-US" sz="2600" dirty="0" smtClean="0"/>
              <a:t>Washout of nasopharyngeal dead space (</a:t>
            </a:r>
            <a:r>
              <a:rPr lang="en-US" sz="2600" dirty="0" err="1" smtClean="0"/>
              <a:t>Frizzola</a:t>
            </a:r>
            <a:r>
              <a:rPr lang="en-US" sz="2600" dirty="0" smtClean="0"/>
              <a:t> et al 2011)</a:t>
            </a:r>
          </a:p>
          <a:p>
            <a:pPr lvl="1"/>
            <a:r>
              <a:rPr lang="en-US" sz="2600" dirty="0" smtClean="0"/>
              <a:t>Provision of positive airway distending pressure (Locke et al 1992; </a:t>
            </a:r>
            <a:r>
              <a:rPr lang="en-US" sz="2600" dirty="0" err="1" smtClean="0"/>
              <a:t>Sreenan</a:t>
            </a:r>
            <a:r>
              <a:rPr lang="en-US" sz="2600" dirty="0" smtClean="0"/>
              <a:t> et al 2001)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736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flow nasal cannula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031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studies (Shoemaker et al, 2007; </a:t>
            </a:r>
            <a:r>
              <a:rPr lang="en-US" sz="2800" dirty="0" err="1" smtClean="0"/>
              <a:t>Holleman-Duray</a:t>
            </a:r>
            <a:r>
              <a:rPr lang="en-US" sz="2800" dirty="0" smtClean="0"/>
              <a:t> et al, 2007) suggest earlier </a:t>
            </a:r>
            <a:r>
              <a:rPr lang="en-US" sz="2800" dirty="0" err="1" smtClean="0"/>
              <a:t>extubation</a:t>
            </a:r>
            <a:r>
              <a:rPr lang="en-US" sz="2800" dirty="0" smtClean="0"/>
              <a:t>, less ventilation days</a:t>
            </a:r>
          </a:p>
          <a:p>
            <a:pPr lvl="1"/>
            <a:r>
              <a:rPr lang="en-US" sz="2600" dirty="0" smtClean="0"/>
              <a:t>Both studies retrospective and can have significant bias</a:t>
            </a:r>
          </a:p>
          <a:p>
            <a:r>
              <a:rPr lang="en-US" sz="2800" dirty="0" smtClean="0"/>
              <a:t>Shoemaker study also suggests </a:t>
            </a:r>
            <a:r>
              <a:rPr lang="en-US" sz="2800" dirty="0"/>
              <a:t>similar outcomes (death/BPD) to </a:t>
            </a:r>
            <a:r>
              <a:rPr lang="en-US" sz="2800" dirty="0" smtClean="0"/>
              <a:t>CPAP</a:t>
            </a:r>
          </a:p>
          <a:p>
            <a:r>
              <a:rPr lang="en-US" sz="2800" dirty="0" smtClean="0"/>
              <a:t>Several other randomized trials suggest similar rates of </a:t>
            </a:r>
            <a:r>
              <a:rPr lang="en-US" sz="2800" dirty="0" err="1" smtClean="0"/>
              <a:t>postextubation</a:t>
            </a:r>
            <a:r>
              <a:rPr lang="en-US" sz="2800" dirty="0" smtClean="0"/>
              <a:t> failure in HFNC as compared to CPAP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35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flow nasal cannula 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2625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Delivered distending pressure is variable (Locke et al, 1993)</a:t>
            </a:r>
          </a:p>
          <a:p>
            <a:r>
              <a:rPr lang="en-US" sz="2800" dirty="0" smtClean="0"/>
              <a:t>Higher pressures can be delivered, but require tight fitting prongs, higher flow rates, closed mouth (</a:t>
            </a:r>
            <a:r>
              <a:rPr lang="en-US" sz="2800" dirty="0" err="1" smtClean="0"/>
              <a:t>ie</a:t>
            </a:r>
            <a:r>
              <a:rPr lang="en-US" sz="2800" dirty="0" smtClean="0"/>
              <a:t>. </a:t>
            </a:r>
            <a:r>
              <a:rPr lang="en-US" sz="2800" dirty="0"/>
              <a:t>s</a:t>
            </a:r>
            <a:r>
              <a:rPr lang="en-US" sz="2800" dirty="0" smtClean="0"/>
              <a:t>ounds like CPAP) (Locke et al</a:t>
            </a:r>
            <a:r>
              <a:rPr lang="en-US" sz="2800" smtClean="0"/>
              <a:t>, </a:t>
            </a:r>
            <a:r>
              <a:rPr lang="en-US" sz="2800" smtClean="0"/>
              <a:t>1993)</a:t>
            </a:r>
            <a:endParaRPr lang="en-US" sz="2800" dirty="0" smtClean="0"/>
          </a:p>
          <a:p>
            <a:pPr lvl="1"/>
            <a:r>
              <a:rPr lang="en-US" sz="2600" dirty="0" smtClean="0"/>
              <a:t>Risk of </a:t>
            </a:r>
            <a:r>
              <a:rPr lang="en-US" sz="2600" dirty="0" err="1" smtClean="0"/>
              <a:t>overdistention</a:t>
            </a:r>
            <a:r>
              <a:rPr lang="en-US" sz="2600" dirty="0" smtClean="0"/>
              <a:t> if prongs too tight (though has been addressed).</a:t>
            </a:r>
          </a:p>
          <a:p>
            <a:r>
              <a:rPr lang="en-US" sz="2800" dirty="0" smtClean="0"/>
              <a:t>No large randomized safety trials have been conducted</a:t>
            </a:r>
          </a:p>
        </p:txBody>
      </p:sp>
    </p:spTree>
    <p:extLst>
      <p:ext uri="{BB962C8B-B14F-4D97-AF65-F5344CB8AC3E}">
        <p14:creationId xmlns:p14="http://schemas.microsoft.com/office/powerpoint/2010/main" val="15932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flow nasal cannula –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There remains the question of research demonstrating potential for improved lung growth using constant distending pressure</a:t>
            </a:r>
          </a:p>
          <a:p>
            <a:r>
              <a:rPr lang="en-US" sz="2800" dirty="0" smtClean="0"/>
              <a:t>Future studies (including the one at OHSU) could potentially change how we view respiratory support vs growth in the NICU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9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Non-invasive </a:t>
            </a:r>
            <a:r>
              <a:rPr lang="en-US" dirty="0" err="1" smtClean="0"/>
              <a:t>ventilatory</a:t>
            </a:r>
            <a:r>
              <a:rPr lang="en-US" dirty="0" smtClean="0"/>
              <a:t> support - evidence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16" y="1939925"/>
            <a:ext cx="6427399" cy="4134304"/>
          </a:xfrm>
        </p:spPr>
      </p:pic>
      <p:sp>
        <p:nvSpPr>
          <p:cNvPr id="5" name="Oval 4"/>
          <p:cNvSpPr/>
          <p:nvPr/>
        </p:nvSpPr>
        <p:spPr>
          <a:xfrm>
            <a:off x="6072554" y="2661138"/>
            <a:ext cx="2965938" cy="1641231"/>
          </a:xfrm>
          <a:prstGeom prst="ellipse">
            <a:avLst/>
          </a:prstGeom>
          <a:solidFill>
            <a:srgbClr val="0070C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Non-invasive positive pressure ventilation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Provides positive pressure breaths on top of CPAP</a:t>
            </a:r>
          </a:p>
          <a:p>
            <a:r>
              <a:rPr lang="en-US" sz="2800" dirty="0" smtClean="0"/>
              <a:t>Idea is to help with ventilation as a “bridge” to prevent intubation or failure of </a:t>
            </a:r>
            <a:r>
              <a:rPr lang="en-US" sz="2800" dirty="0" err="1" smtClean="0"/>
              <a:t>extubation</a:t>
            </a:r>
            <a:endParaRPr lang="en-US" sz="2800" dirty="0" smtClean="0"/>
          </a:p>
          <a:p>
            <a:r>
              <a:rPr lang="en-US" sz="2800" dirty="0" smtClean="0"/>
              <a:t>Similar to providing continuous PPV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43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Non-invasive positive pressure </a:t>
            </a:r>
            <a:r>
              <a:rPr lang="en-US" dirty="0" smtClean="0"/>
              <a:t>ventilation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42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Can be used with any ventilator</a:t>
            </a:r>
          </a:p>
          <a:p>
            <a:r>
              <a:rPr lang="en-US" sz="2800" dirty="0" smtClean="0"/>
              <a:t>Could trigger an augmented inspiratory reflex (Head’s paradoxical reflex) in preterm infants</a:t>
            </a:r>
          </a:p>
          <a:p>
            <a:r>
              <a:rPr lang="en-US" sz="2800" dirty="0" smtClean="0"/>
              <a:t>Studies in piglet models of RDS suggests less lung inflammation than intermittent mandatory ventilation via ET tube (</a:t>
            </a:r>
            <a:r>
              <a:rPr lang="en-US" sz="2800" dirty="0" err="1" smtClean="0"/>
              <a:t>Lampland</a:t>
            </a:r>
            <a:r>
              <a:rPr lang="en-US" sz="2800" dirty="0" smtClean="0"/>
              <a:t> et al, 2008)</a:t>
            </a:r>
          </a:p>
          <a:p>
            <a:r>
              <a:rPr lang="en-US" sz="2800" dirty="0" smtClean="0"/>
              <a:t>Short periods (4-6h) of NIPPV appears to improve apnea of prematurity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1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Non-invasive positive pressure ventilation -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Studies suggest that use of NIPPV does improve success of </a:t>
            </a:r>
            <a:r>
              <a:rPr lang="en-US" sz="2800" dirty="0" err="1" smtClean="0"/>
              <a:t>extubation</a:t>
            </a:r>
            <a:r>
              <a:rPr lang="en-US" sz="2800" dirty="0" smtClean="0"/>
              <a:t>, confirming the “bridge” idea</a:t>
            </a:r>
          </a:p>
          <a:p>
            <a:r>
              <a:rPr lang="en-US" sz="2800" dirty="0" smtClean="0"/>
              <a:t>One study so far doesn’t show any difference in rates of necrotizing </a:t>
            </a:r>
            <a:r>
              <a:rPr lang="en-US" sz="2800" dirty="0" err="1" smtClean="0"/>
              <a:t>enterocolitis</a:t>
            </a:r>
            <a:r>
              <a:rPr lang="en-US" sz="2800" dirty="0" smtClean="0"/>
              <a:t> (NEC) with use of NIPPV (Davis et al, 2001)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40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Non-invasive positive pressure </a:t>
            </a:r>
            <a:r>
              <a:rPr lang="en-US" dirty="0" smtClean="0"/>
              <a:t>ventilation 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Studies seem to show no difference in survival or BPD (</a:t>
            </a:r>
            <a:r>
              <a:rPr lang="en-US" sz="2800" dirty="0" err="1" smtClean="0"/>
              <a:t>Kirpalani</a:t>
            </a:r>
            <a:r>
              <a:rPr lang="en-US" sz="2800" dirty="0" smtClean="0"/>
              <a:t> et al 2013)</a:t>
            </a:r>
          </a:p>
          <a:p>
            <a:r>
              <a:rPr lang="en-US" sz="2800" dirty="0" smtClean="0"/>
              <a:t>No studies have been powered sufficiently to properly assess safety (intestinal perforation, septum erosion/trauma)</a:t>
            </a:r>
          </a:p>
          <a:p>
            <a:r>
              <a:rPr lang="en-US" sz="2800" dirty="0" smtClean="0"/>
              <a:t>As a primary treatment for RDS or apnea of prematurity, no superiority in outcomes compared with </a:t>
            </a:r>
            <a:r>
              <a:rPr lang="en-US" sz="2800" dirty="0" err="1" smtClean="0"/>
              <a:t>nCPAP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22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– Lung development in the fetus and neonate </a:t>
            </a:r>
            <a:endParaRPr lang="en-US" dirty="0"/>
          </a:p>
        </p:txBody>
      </p:sp>
      <p:pic>
        <p:nvPicPr>
          <p:cNvPr id="4" name="Picture 5" descr="r1l_ueberblick_airw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4610" y="1930897"/>
            <a:ext cx="7117211" cy="41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8857" y="6487886"/>
            <a:ext cx="900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img.aws.ehowcdn.com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/intl-135m135/ds-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cdn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-write/upload//4000/000/50/4/294054.gif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Bi-level or Biphasic CPAP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Provides 2 levels of CPAP via nasal prongs or facemask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ycled usually every second between baseline CPAP and a higher level</a:t>
            </a:r>
          </a:p>
          <a:p>
            <a:r>
              <a:rPr lang="en-US" sz="2800" dirty="0" smtClean="0"/>
              <a:t>Different from NIPPV in that pressures typically lower, as if someone is changing CPAP levels every second</a:t>
            </a:r>
          </a:p>
          <a:p>
            <a:pPr lvl="1"/>
            <a:r>
              <a:rPr lang="en-US" sz="2600" dirty="0" smtClean="0"/>
              <a:t>Some hybrid modes that make them similar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679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Bi-level </a:t>
            </a:r>
            <a:r>
              <a:rPr lang="en-US" dirty="0" err="1" smtClean="0"/>
              <a:t>cpap</a:t>
            </a:r>
            <a:r>
              <a:rPr lang="en-US" dirty="0" smtClean="0"/>
              <a:t>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Studies appear to favor </a:t>
            </a:r>
            <a:r>
              <a:rPr lang="en-US" sz="2800" dirty="0" err="1" smtClean="0"/>
              <a:t>BiPAP</a:t>
            </a:r>
            <a:r>
              <a:rPr lang="en-US" sz="2800" dirty="0" smtClean="0"/>
              <a:t> in decreasing work of breathing compared to CPAP (Joshi et al, 2007)</a:t>
            </a:r>
          </a:p>
          <a:p>
            <a:r>
              <a:rPr lang="en-US" sz="2800" dirty="0" smtClean="0"/>
              <a:t>Also appears to demonstrate shorter duration of respiratory support vs CPAP (</a:t>
            </a:r>
            <a:r>
              <a:rPr lang="en-US" sz="2800" dirty="0" err="1" smtClean="0"/>
              <a:t>Lista</a:t>
            </a:r>
            <a:r>
              <a:rPr lang="en-US" sz="2800" dirty="0" smtClean="0"/>
              <a:t> et al, 2010)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41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BI-LEVEL CPAP 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5680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Lack of safety studies</a:t>
            </a:r>
          </a:p>
          <a:p>
            <a:r>
              <a:rPr lang="en-US" sz="2800" dirty="0" smtClean="0"/>
              <a:t>Lack of effectiveness studies</a:t>
            </a:r>
          </a:p>
          <a:p>
            <a:pPr lvl="1"/>
            <a:r>
              <a:rPr lang="en-US" sz="2600" dirty="0" smtClean="0"/>
              <a:t>2 RCTs to date</a:t>
            </a:r>
          </a:p>
          <a:p>
            <a:r>
              <a:rPr lang="en-US" sz="2800" dirty="0" err="1" smtClean="0"/>
              <a:t>Extubation</a:t>
            </a:r>
            <a:r>
              <a:rPr lang="en-US" sz="2800" dirty="0" smtClean="0"/>
              <a:t> failure rates not different between Biphasic CPAP and </a:t>
            </a:r>
            <a:r>
              <a:rPr lang="en-US" sz="2800" dirty="0" err="1" smtClean="0"/>
              <a:t>nCPAP</a:t>
            </a:r>
            <a:endParaRPr lang="en-US" sz="2800" dirty="0" smtClean="0"/>
          </a:p>
          <a:p>
            <a:r>
              <a:rPr lang="en-US" sz="2800" dirty="0" smtClean="0"/>
              <a:t>No data whether Biphasic CPAP helps with apnea of prematurity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16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0727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Prevention of BPD by providing distending pressure non-invasively is the primary goal</a:t>
            </a:r>
          </a:p>
          <a:p>
            <a:r>
              <a:rPr lang="en-US" sz="2800" dirty="0" smtClean="0"/>
              <a:t>There are many forms of non-invasive ventilation that appear to have similar outcomes to gold standard of bubble CPAP</a:t>
            </a:r>
          </a:p>
          <a:p>
            <a:r>
              <a:rPr lang="en-US" sz="2800" dirty="0" smtClean="0"/>
              <a:t>However, distending pressure not consistent, and safety studies need to be performed</a:t>
            </a:r>
          </a:p>
          <a:p>
            <a:r>
              <a:rPr lang="en-US" sz="2800" dirty="0" smtClean="0"/>
              <a:t>Future studies looking into distending pressure for lung growth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3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41" y="2058742"/>
            <a:ext cx="5834950" cy="38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Lung development in the fetus and neonate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9383" r="-29383"/>
          <a:stretch>
            <a:fillRect/>
          </a:stretch>
        </p:blipFill>
        <p:spPr>
          <a:xfrm>
            <a:off x="1119014" y="1933390"/>
            <a:ext cx="10268403" cy="4140330"/>
          </a:xfr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www.ccneo.net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/images/images%20bioethics%20working/lung%20development.jpg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Lung development in the fetus and neonate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4949220" cy="3927868"/>
          </a:xfrm>
        </p:spPr>
        <p:txBody>
          <a:bodyPr>
            <a:noAutofit/>
          </a:bodyPr>
          <a:lstStyle/>
          <a:p>
            <a:r>
              <a:rPr lang="en-US" sz="2600" dirty="0"/>
              <a:t>Bulk </a:t>
            </a:r>
            <a:r>
              <a:rPr lang="en-US" sz="2600" dirty="0" err="1"/>
              <a:t>Alveolarization</a:t>
            </a:r>
            <a:r>
              <a:rPr lang="en-US" sz="2600" dirty="0"/>
              <a:t> </a:t>
            </a:r>
            <a:r>
              <a:rPr lang="en-US" sz="2600" dirty="0" smtClean="0"/>
              <a:t>occurs at </a:t>
            </a:r>
            <a:r>
              <a:rPr lang="en-US" sz="2600" dirty="0"/>
              <a:t>32 weeks</a:t>
            </a:r>
          </a:p>
          <a:p>
            <a:endParaRPr lang="en-US" sz="2600" dirty="0" smtClean="0"/>
          </a:p>
          <a:p>
            <a:r>
              <a:rPr lang="en-US" sz="2600" dirty="0" smtClean="0"/>
              <a:t>Peak </a:t>
            </a:r>
            <a:r>
              <a:rPr lang="en-US" sz="2600" dirty="0"/>
              <a:t>gain of new alveoli</a:t>
            </a:r>
          </a:p>
          <a:p>
            <a:endParaRPr lang="en-US" sz="2600" dirty="0" smtClean="0"/>
          </a:p>
          <a:p>
            <a:r>
              <a:rPr lang="en-US" sz="2600" dirty="0" smtClean="0"/>
              <a:t>Rapid </a:t>
            </a:r>
            <a:r>
              <a:rPr lang="en-US" sz="2600" dirty="0"/>
              <a:t>increase in </a:t>
            </a:r>
            <a:r>
              <a:rPr lang="en-US" sz="2600" dirty="0" smtClean="0"/>
              <a:t>alveolar surface </a:t>
            </a:r>
            <a:r>
              <a:rPr lang="en-US" sz="2600" dirty="0"/>
              <a:t>area </a:t>
            </a:r>
            <a:r>
              <a:rPr lang="en-US" sz="2600" dirty="0" smtClean="0"/>
              <a:t>available for </a:t>
            </a:r>
            <a:r>
              <a:rPr lang="en-US" sz="2600" dirty="0"/>
              <a:t>gas </a:t>
            </a:r>
            <a:r>
              <a:rPr lang="en-US" sz="2600" dirty="0" smtClean="0"/>
              <a:t>exchange</a:t>
            </a:r>
            <a:endParaRPr lang="en-US" sz="2600" dirty="0"/>
          </a:p>
        </p:txBody>
      </p:sp>
      <p:pic>
        <p:nvPicPr>
          <p:cNvPr id="4" name="Content Placeholder 3" descr="bbmapAsset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8556" y="1920402"/>
            <a:ext cx="4556298" cy="41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Lung development in the fetus and neonate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7184" y="2118516"/>
            <a:ext cx="3430990" cy="372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7430" y="2118517"/>
            <a:ext cx="3396656" cy="372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29247" y="5765552"/>
            <a:ext cx="212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Left</a:t>
            </a:r>
            <a:r>
              <a:rPr lang="en-US" sz="2000" dirty="0" smtClean="0"/>
              <a:t>: Day 1 mouse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500917" y="5746766"/>
            <a:ext cx="2349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Right</a:t>
            </a:r>
            <a:r>
              <a:rPr lang="en-US" sz="2000" dirty="0" smtClean="0"/>
              <a:t>: day 14 mouse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5904" y="1964627"/>
            <a:ext cx="1213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SEM x300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67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Lung development in the fetus and neonate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When born prematurely, lung development is </a:t>
            </a:r>
            <a:r>
              <a:rPr lang="en-US" sz="2800" dirty="0" smtClean="0"/>
              <a:t>altered</a:t>
            </a:r>
          </a:p>
          <a:p>
            <a:pPr lvl="1"/>
            <a:r>
              <a:rPr lang="en-US" sz="2600" dirty="0" smtClean="0"/>
              <a:t>Can give rise to </a:t>
            </a:r>
            <a:r>
              <a:rPr lang="en-US" sz="2600" dirty="0" err="1" smtClean="0"/>
              <a:t>bronchopulmonary</a:t>
            </a:r>
            <a:r>
              <a:rPr lang="en-US" sz="2600" dirty="0" smtClean="0"/>
              <a:t> dysplasia (BPD)</a:t>
            </a:r>
            <a:endParaRPr lang="en-US" sz="2600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800" dirty="0"/>
              <a:t>Normal fetal lung development depends on presence of amniotic fluid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5136</TotalTime>
  <Words>2228</Words>
  <Application>Microsoft Macintosh PowerPoint</Application>
  <PresentationFormat>Widescreen</PresentationFormat>
  <Paragraphs>236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Calibri</vt:lpstr>
      <vt:lpstr>Gill Sans MT</vt:lpstr>
      <vt:lpstr>Arial</vt:lpstr>
      <vt:lpstr>Gallery</vt:lpstr>
      <vt:lpstr>Non-invasive ventilation in the NIcu</vt:lpstr>
      <vt:lpstr>Conflicts of Interest</vt:lpstr>
      <vt:lpstr>Objectives</vt:lpstr>
      <vt:lpstr>introduction</vt:lpstr>
      <vt:lpstr>Introduction – Lung development in the fetus and neonate </vt:lpstr>
      <vt:lpstr>Introduction – Lung development in the fetus and neonate </vt:lpstr>
      <vt:lpstr>Introduction – Lung development in the fetus and neonate </vt:lpstr>
      <vt:lpstr>Introduction – Lung development in the fetus and neonate </vt:lpstr>
      <vt:lpstr>Introduction – Lung development in the fetus and neonate </vt:lpstr>
      <vt:lpstr>Bronchopulmonary dysplasia</vt:lpstr>
      <vt:lpstr>bronchopulmonary dysplasia - definition</vt:lpstr>
      <vt:lpstr>Bronchopulmonary dysplasia - prevalence</vt:lpstr>
      <vt:lpstr>Bronchopulmonary dysplasia - morbidity</vt:lpstr>
      <vt:lpstr>Bronchopulmonary dysplasia - pathogenesis</vt:lpstr>
      <vt:lpstr>Bronchopulmonary Dysplasia - Prevention</vt:lpstr>
      <vt:lpstr>bronchopulmonary dysplasia - prevention</vt:lpstr>
      <vt:lpstr>Continuous positive airway pressure (CPAp)</vt:lpstr>
      <vt:lpstr>Cpap or intubation?</vt:lpstr>
      <vt:lpstr>Why cpap?</vt:lpstr>
      <vt:lpstr>Types of cpap</vt:lpstr>
      <vt:lpstr>Constant Flow cpap – conventional</vt:lpstr>
      <vt:lpstr>Constant flow cpap - conventional</vt:lpstr>
      <vt:lpstr>Constant flow cpap – bubble CPAP</vt:lpstr>
      <vt:lpstr>bubble cpap - history</vt:lpstr>
      <vt:lpstr>Bubble cpap - benefits </vt:lpstr>
      <vt:lpstr>Bubble cpap - disadvantages</vt:lpstr>
      <vt:lpstr>Bubble cpap – mask vs prongs?</vt:lpstr>
      <vt:lpstr>Bubble cpap – new possibilities</vt:lpstr>
      <vt:lpstr>Bubble cpap – new possibilities</vt:lpstr>
      <vt:lpstr>Bubble cpap – new possibilities</vt:lpstr>
      <vt:lpstr>How much cpap is enough?</vt:lpstr>
      <vt:lpstr>One example – columbia university</vt:lpstr>
      <vt:lpstr>Oregon health &amp; Science university</vt:lpstr>
      <vt:lpstr>Variable flow cpap</vt:lpstr>
      <vt:lpstr>Variable flow cpap - benefits</vt:lpstr>
      <vt:lpstr>Variable flow cpap - disadvantages</vt:lpstr>
      <vt:lpstr>Non-invasive ventilatory support - evidence</vt:lpstr>
      <vt:lpstr>Low flow nasal cannula</vt:lpstr>
      <vt:lpstr>High flow nasal cannula</vt:lpstr>
      <vt:lpstr>High flow nasal cannula - benefits</vt:lpstr>
      <vt:lpstr>High flow nasal cannula - benefits</vt:lpstr>
      <vt:lpstr>High flow nasal cannula - benefits</vt:lpstr>
      <vt:lpstr>High flow nasal cannula - disadvantages</vt:lpstr>
      <vt:lpstr>High flow nasal cannula – Future?</vt:lpstr>
      <vt:lpstr>Non-invasive ventilatory support - evidence</vt:lpstr>
      <vt:lpstr>Non-invasive positive pressure ventilation</vt:lpstr>
      <vt:lpstr>Non-invasive positive pressure ventilation - benefits</vt:lpstr>
      <vt:lpstr>Non-invasive positive pressure ventilation - benefits</vt:lpstr>
      <vt:lpstr>Non-invasive positive pressure ventilation - disadvantages</vt:lpstr>
      <vt:lpstr>Bi-level or Biphasic CPAP</vt:lpstr>
      <vt:lpstr>Bi-level cpap - benefits</vt:lpstr>
      <vt:lpstr>BI-LEVEL CPAP - DISADVANTAGES</vt:lpstr>
      <vt:lpstr>summary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Non-invasive ventilation techniques in the NIcu</dc:title>
  <dc:creator>Ryan Lam</dc:creator>
  <cp:lastModifiedBy>Ryan Lam</cp:lastModifiedBy>
  <cp:revision>77</cp:revision>
  <dcterms:created xsi:type="dcterms:W3CDTF">2016-02-24T18:19:36Z</dcterms:created>
  <dcterms:modified xsi:type="dcterms:W3CDTF">2016-03-02T21:01:36Z</dcterms:modified>
</cp:coreProperties>
</file>