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notesMasterIdLst>
    <p:notesMasterId r:id="rId45"/>
  </p:notesMasterIdLst>
  <p:sldIdLst>
    <p:sldId id="256" r:id="rId2"/>
    <p:sldId id="257" r:id="rId3"/>
    <p:sldId id="258" r:id="rId4"/>
    <p:sldId id="259" r:id="rId5"/>
    <p:sldId id="292" r:id="rId6"/>
    <p:sldId id="260" r:id="rId7"/>
    <p:sldId id="266" r:id="rId8"/>
    <p:sldId id="296" r:id="rId9"/>
    <p:sldId id="294" r:id="rId10"/>
    <p:sldId id="314" r:id="rId11"/>
    <p:sldId id="316" r:id="rId12"/>
    <p:sldId id="297" r:id="rId13"/>
    <p:sldId id="298" r:id="rId14"/>
    <p:sldId id="299" r:id="rId15"/>
    <p:sldId id="300" r:id="rId16"/>
    <p:sldId id="325" r:id="rId17"/>
    <p:sldId id="301" r:id="rId18"/>
    <p:sldId id="302" r:id="rId19"/>
    <p:sldId id="305" r:id="rId20"/>
    <p:sldId id="315" r:id="rId21"/>
    <p:sldId id="303" r:id="rId22"/>
    <p:sldId id="262" r:id="rId23"/>
    <p:sldId id="304" r:id="rId24"/>
    <p:sldId id="306" r:id="rId25"/>
    <p:sldId id="311" r:id="rId26"/>
    <p:sldId id="308" r:id="rId27"/>
    <p:sldId id="307" r:id="rId28"/>
    <p:sldId id="309" r:id="rId29"/>
    <p:sldId id="310" r:id="rId30"/>
    <p:sldId id="263" r:id="rId31"/>
    <p:sldId id="313" r:id="rId32"/>
    <p:sldId id="326" r:id="rId33"/>
    <p:sldId id="327" r:id="rId34"/>
    <p:sldId id="285" r:id="rId35"/>
    <p:sldId id="317" r:id="rId36"/>
    <p:sldId id="318" r:id="rId37"/>
    <p:sldId id="319" r:id="rId38"/>
    <p:sldId id="321" r:id="rId39"/>
    <p:sldId id="323" r:id="rId40"/>
    <p:sldId id="322" r:id="rId41"/>
    <p:sldId id="324" r:id="rId42"/>
    <p:sldId id="320" r:id="rId43"/>
    <p:sldId id="265"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1" d="100"/>
          <a:sy n="111" d="100"/>
        </p:scale>
        <p:origin x="-96"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D8AAC4-EDD8-4CD4-BEB9-7CBEA0C35BEC}" type="datetimeFigureOut">
              <a:rPr lang="en-US" smtClean="0"/>
              <a:t>3/1/16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7B3E9-B992-487B-BF3B-5D6E59FC2221}" type="slidenum">
              <a:rPr lang="en-US" smtClean="0"/>
              <a:t>‹#›</a:t>
            </a:fld>
            <a:endParaRPr lang="en-US"/>
          </a:p>
        </p:txBody>
      </p:sp>
    </p:spTree>
    <p:extLst>
      <p:ext uri="{BB962C8B-B14F-4D97-AF65-F5344CB8AC3E}">
        <p14:creationId xmlns:p14="http://schemas.microsoft.com/office/powerpoint/2010/main" val="186255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3/1/16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3/1/16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cdc.europa.eu/en/press/news/lists/news/ecdc_dispform.aspx?list=32e43ee8-e230-4424-a783-85742124029a&amp;id=841&amp;rootfolder=/en/press/news/lists/news" TargetMode="External"/><Relationship Id="rId3" Type="http://schemas.openxmlformats.org/officeDocument/2006/relationships/hyperlink" Target="http://www.hpa.org.uk/newscentre/nationalpressrelease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pa.org.uk/newscentre/nationalpressreleases" TargetMode="External"/><Relationship Id="rId3" Type="http://schemas.openxmlformats.org/officeDocument/2006/relationships/hyperlink" Target="http://www.ecdc.europa.eu/en/press/news/lists/news/ecdc_dispform.aspx?list=32e43ee8-e230-4424-a783-85742124029a&amp;id=841&amp;rootfolder=/en/press/news/lists/new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pa.org.uk/newscentre/nationalpressrelease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8/87/MERS-CoV_electron_micrograp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 y="17462"/>
            <a:ext cx="6840537" cy="6840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27100" y="609601"/>
            <a:ext cx="10566400" cy="3200400"/>
          </a:xfrm>
        </p:spPr>
        <p:txBody>
          <a:bodyPr>
            <a:normAutofit/>
          </a:bodyPr>
          <a:lstStyle/>
          <a:p>
            <a:r>
              <a:rPr lang="en-US" sz="5400" b="1" dirty="0" smtClean="0">
                <a:solidFill>
                  <a:schemeClr val="bg1"/>
                </a:solidFill>
              </a:rPr>
              <a:t>MERS-</a:t>
            </a:r>
            <a:r>
              <a:rPr lang="en-US" sz="5400" b="1" dirty="0" err="1" smtClean="0">
                <a:solidFill>
                  <a:schemeClr val="bg1"/>
                </a:solidFill>
              </a:rPr>
              <a:t>C</a:t>
            </a:r>
            <a:r>
              <a:rPr lang="en-US" sz="4000" b="1" dirty="0" err="1" smtClean="0"/>
              <a:t>o</a:t>
            </a:r>
            <a:r>
              <a:rPr lang="en-US" sz="5400" b="1" dirty="0" err="1" smtClean="0"/>
              <a:t>V</a:t>
            </a:r>
            <a:r>
              <a:rPr lang="en-US" sz="5400" dirty="0" smtClean="0"/>
              <a:t> </a:t>
            </a:r>
            <a:br>
              <a:rPr lang="en-US" sz="5400" dirty="0" smtClean="0"/>
            </a:br>
            <a:r>
              <a:rPr lang="en-US" sz="5400" b="1" dirty="0" smtClean="0">
                <a:solidFill>
                  <a:schemeClr val="bg1"/>
                </a:solidFill>
              </a:rPr>
              <a:t>(Middle East R</a:t>
            </a:r>
            <a:r>
              <a:rPr lang="en-US" sz="5400" b="1" dirty="0" smtClean="0"/>
              <a:t>espiratory</a:t>
            </a:r>
            <a:r>
              <a:rPr lang="en-US" sz="5400" dirty="0" smtClean="0"/>
              <a:t> </a:t>
            </a:r>
            <a:r>
              <a:rPr lang="en-US" sz="5400" b="1" dirty="0" smtClean="0">
                <a:solidFill>
                  <a:schemeClr val="bg1"/>
                </a:solidFill>
              </a:rPr>
              <a:t>Syndrome-Co</a:t>
            </a:r>
            <a:r>
              <a:rPr lang="en-US" sz="5400" b="1" dirty="0" smtClean="0"/>
              <a:t>ronavirus)</a:t>
            </a:r>
            <a:endParaRPr lang="en-US" sz="5400" b="1" dirty="0"/>
          </a:p>
        </p:txBody>
      </p:sp>
      <p:sp>
        <p:nvSpPr>
          <p:cNvPr id="3" name="Subtitle 2"/>
          <p:cNvSpPr>
            <a:spLocks noGrp="1"/>
          </p:cNvSpPr>
          <p:nvPr>
            <p:ph type="subTitle" idx="1"/>
          </p:nvPr>
        </p:nvSpPr>
        <p:spPr>
          <a:xfrm>
            <a:off x="1751012" y="4038600"/>
            <a:ext cx="8676222" cy="1905000"/>
          </a:xfrm>
        </p:spPr>
        <p:txBody>
          <a:bodyPr/>
          <a:lstStyle/>
          <a:p>
            <a:r>
              <a:rPr lang="en-US" b="1" dirty="0" smtClean="0">
                <a:solidFill>
                  <a:schemeClr val="bg1"/>
                </a:solidFill>
              </a:rPr>
              <a:t>Oregon Society for Respiratory Ca</a:t>
            </a:r>
            <a:r>
              <a:rPr lang="en-US" b="1" dirty="0" smtClean="0"/>
              <a:t>re Annual Conference</a:t>
            </a:r>
          </a:p>
          <a:p>
            <a:r>
              <a:rPr lang="en-US" b="1" dirty="0" smtClean="0">
                <a:solidFill>
                  <a:schemeClr val="bg1"/>
                </a:solidFill>
              </a:rPr>
              <a:t>March 2, 201</a:t>
            </a:r>
            <a:r>
              <a:rPr lang="en-US" b="1" dirty="0" smtClean="0"/>
              <a:t>6</a:t>
            </a:r>
          </a:p>
          <a:p>
            <a:r>
              <a:rPr lang="en-US" b="1" dirty="0" smtClean="0">
                <a:solidFill>
                  <a:schemeClr val="bg1"/>
                </a:solidFill>
              </a:rPr>
              <a:t>Carl Eckrode, Ph.D., </a:t>
            </a:r>
            <a:r>
              <a:rPr lang="en-US" b="1" dirty="0" smtClean="0"/>
              <a:t>MPH, RRT</a:t>
            </a:r>
            <a:endParaRPr lang="en-US" b="1" dirty="0"/>
          </a:p>
        </p:txBody>
      </p:sp>
    </p:spTree>
    <p:extLst>
      <p:ext uri="{BB962C8B-B14F-4D97-AF65-F5344CB8AC3E}">
        <p14:creationId xmlns:p14="http://schemas.microsoft.com/office/powerpoint/2010/main" val="36773823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99359"/>
            <a:ext cx="9905998" cy="1905000"/>
          </a:xfrm>
        </p:spPr>
        <p:txBody>
          <a:bodyPr/>
          <a:lstStyle/>
          <a:p>
            <a:pPr algn="ctr"/>
            <a:r>
              <a:rPr lang="en-US" dirty="0" smtClean="0"/>
              <a:t>It’s a Small World, After ALL</a:t>
            </a:r>
            <a:br>
              <a:rPr lang="en-US" dirty="0" smtClean="0"/>
            </a:br>
            <a:endParaRPr lang="en-US" sz="1600" dirty="0"/>
          </a:p>
        </p:txBody>
      </p:sp>
      <p:pic>
        <p:nvPicPr>
          <p:cNvPr id="4" name="Picture 3"/>
          <p:cNvPicPr>
            <a:picLocks noChangeAspect="1"/>
          </p:cNvPicPr>
          <p:nvPr/>
        </p:nvPicPr>
        <p:blipFill>
          <a:blip r:embed="rId2"/>
          <a:stretch>
            <a:fillRect/>
          </a:stretch>
        </p:blipFill>
        <p:spPr>
          <a:xfrm>
            <a:off x="1144117" y="1247168"/>
            <a:ext cx="9599144" cy="5233247"/>
          </a:xfrm>
          <a:prstGeom prst="rect">
            <a:avLst/>
          </a:prstGeom>
        </p:spPr>
      </p:pic>
    </p:spTree>
    <p:extLst>
      <p:ext uri="{BB962C8B-B14F-4D97-AF65-F5344CB8AC3E}">
        <p14:creationId xmlns:p14="http://schemas.microsoft.com/office/powerpoint/2010/main" val="11196291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685" y="353785"/>
            <a:ext cx="9905998" cy="1905000"/>
          </a:xfrm>
        </p:spPr>
        <p:txBody>
          <a:bodyPr/>
          <a:lstStyle/>
          <a:p>
            <a:pPr algn="ctr"/>
            <a:r>
              <a:rPr lang="en-US" dirty="0"/>
              <a:t>It’s a Small World, After ALL</a:t>
            </a:r>
          </a:p>
        </p:txBody>
      </p:sp>
      <p:sp>
        <p:nvSpPr>
          <p:cNvPr id="3" name="Content Placeholder 2"/>
          <p:cNvSpPr>
            <a:spLocks noGrp="1"/>
          </p:cNvSpPr>
          <p:nvPr>
            <p:ph idx="1"/>
          </p:nvPr>
        </p:nvSpPr>
        <p:spPr>
          <a:xfrm>
            <a:off x="1141413" y="1762055"/>
            <a:ext cx="9905998" cy="4344831"/>
          </a:xfrm>
        </p:spPr>
        <p:txBody>
          <a:bodyPr>
            <a:normAutofit fontScale="70000" lnSpcReduction="20000"/>
          </a:bodyPr>
          <a:lstStyle/>
          <a:p>
            <a:r>
              <a:rPr lang="en-US" sz="2800" dirty="0"/>
              <a:t>The outbreak in the Republic of </a:t>
            </a:r>
            <a:r>
              <a:rPr lang="en-US" sz="2800" dirty="0" smtClean="0"/>
              <a:t>Korea involved </a:t>
            </a:r>
            <a:r>
              <a:rPr lang="en-US" sz="2800" dirty="0"/>
              <a:t>72 health care facilities </a:t>
            </a:r>
            <a:endParaRPr lang="en-US" sz="2800" dirty="0" smtClean="0"/>
          </a:p>
          <a:p>
            <a:endParaRPr lang="en-US" sz="2800" dirty="0"/>
          </a:p>
          <a:p>
            <a:r>
              <a:rPr lang="en-US" sz="2800" dirty="0" smtClean="0"/>
              <a:t>6 </a:t>
            </a:r>
            <a:r>
              <a:rPr lang="en-US" sz="2800" dirty="0"/>
              <a:t>health care facilities </a:t>
            </a:r>
            <a:r>
              <a:rPr lang="en-US" sz="2800" dirty="0" smtClean="0"/>
              <a:t>documented </a:t>
            </a:r>
            <a:r>
              <a:rPr lang="en-US" sz="2800" dirty="0"/>
              <a:t>nosocomial transmission. </a:t>
            </a:r>
            <a:endParaRPr lang="en-US" sz="2800" dirty="0" smtClean="0"/>
          </a:p>
          <a:p>
            <a:endParaRPr lang="en-US" sz="2800" dirty="0" smtClean="0"/>
          </a:p>
          <a:p>
            <a:r>
              <a:rPr lang="en-US" sz="2800" dirty="0" smtClean="0"/>
              <a:t>There were three </a:t>
            </a:r>
            <a:r>
              <a:rPr lang="en-US" sz="2800" dirty="0"/>
              <a:t>large clustering events </a:t>
            </a:r>
            <a:r>
              <a:rPr lang="en-US" sz="2800" dirty="0" smtClean="0"/>
              <a:t>involving </a:t>
            </a:r>
            <a:r>
              <a:rPr lang="en-US" sz="2800" dirty="0"/>
              <a:t>“Hospital B” (</a:t>
            </a:r>
            <a:r>
              <a:rPr lang="en-US" sz="2800" dirty="0" err="1"/>
              <a:t>Pyeongteak</a:t>
            </a:r>
            <a:r>
              <a:rPr lang="en-US" sz="2800" dirty="0"/>
              <a:t> St Mary’s Hospital), “Hospital D” (Samsung Medical Center) and one case (“Case 16”) who seeded two smaller outbreaks in Hospital E (</a:t>
            </a:r>
            <a:r>
              <a:rPr lang="en-US" sz="2800" dirty="0" err="1"/>
              <a:t>Dae</a:t>
            </a:r>
            <a:r>
              <a:rPr lang="en-US" sz="2800" dirty="0"/>
              <a:t> Cheong Hospital) and F (</a:t>
            </a:r>
            <a:r>
              <a:rPr lang="en-US" sz="2800" dirty="0" err="1"/>
              <a:t>KonYang</a:t>
            </a:r>
            <a:r>
              <a:rPr lang="en-US" sz="2800" dirty="0"/>
              <a:t> University Hospital). </a:t>
            </a:r>
            <a:endParaRPr lang="en-US" sz="2800" dirty="0" smtClean="0"/>
          </a:p>
          <a:p>
            <a:endParaRPr lang="en-US" sz="2800" dirty="0" smtClean="0"/>
          </a:p>
          <a:p>
            <a:r>
              <a:rPr lang="en-US" sz="2800" dirty="0" smtClean="0"/>
              <a:t>This was the </a:t>
            </a:r>
            <a:r>
              <a:rPr lang="en-US" sz="2800" dirty="0"/>
              <a:t>largest outbreak of MERS outside the Middle East. Since the identification of the first laboratory confirmed case, aggressive contact tracing </a:t>
            </a:r>
            <a:r>
              <a:rPr lang="en-US" sz="2800" dirty="0" smtClean="0"/>
              <a:t>was instituted </a:t>
            </a:r>
            <a:r>
              <a:rPr lang="en-US" sz="2800" dirty="0"/>
              <a:t>and as of 19 June 2015, more than 10,000 contacts </a:t>
            </a:r>
            <a:r>
              <a:rPr lang="en-US" sz="2800" dirty="0" smtClean="0"/>
              <a:t>were followed </a:t>
            </a:r>
            <a:r>
              <a:rPr lang="en-US" sz="2800" dirty="0"/>
              <a:t>and </a:t>
            </a:r>
            <a:r>
              <a:rPr lang="en-US" sz="2800" dirty="0" smtClean="0"/>
              <a:t>isolated at </a:t>
            </a:r>
            <a:r>
              <a:rPr lang="en-US" sz="2800" dirty="0"/>
              <a:t>home or in state-run facilities. </a:t>
            </a:r>
          </a:p>
        </p:txBody>
      </p:sp>
    </p:spTree>
    <p:extLst>
      <p:ext uri="{BB962C8B-B14F-4D97-AF65-F5344CB8AC3E}">
        <p14:creationId xmlns:p14="http://schemas.microsoft.com/office/powerpoint/2010/main" val="4636752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2400"/>
            <a:ext cx="9905998" cy="1905000"/>
          </a:xfrm>
        </p:spPr>
        <p:txBody>
          <a:bodyPr/>
          <a:lstStyle/>
          <a:p>
            <a:pPr algn="ctr"/>
            <a:r>
              <a:rPr lang="en-US" dirty="0" smtClean="0"/>
              <a:t>EPIDEMIOLOGY</a:t>
            </a:r>
            <a:endParaRPr lang="en-US" dirty="0"/>
          </a:p>
        </p:txBody>
      </p:sp>
      <p:sp>
        <p:nvSpPr>
          <p:cNvPr id="3" name="Content Placeholder 2"/>
          <p:cNvSpPr>
            <a:spLocks noGrp="1"/>
          </p:cNvSpPr>
          <p:nvPr>
            <p:ph idx="1"/>
          </p:nvPr>
        </p:nvSpPr>
        <p:spPr>
          <a:xfrm>
            <a:off x="1029147" y="2057400"/>
            <a:ext cx="10776857" cy="3804557"/>
          </a:xfrm>
        </p:spPr>
        <p:txBody>
          <a:bodyPr>
            <a:normAutofit/>
          </a:bodyPr>
          <a:lstStyle/>
          <a:p>
            <a:r>
              <a:rPr lang="en-GB" sz="3200" dirty="0"/>
              <a:t>Gender: 66% of cases are male </a:t>
            </a:r>
          </a:p>
          <a:p>
            <a:endParaRPr lang="en-GB" sz="3200" dirty="0"/>
          </a:p>
          <a:p>
            <a:r>
              <a:rPr lang="en-GB" sz="3200" dirty="0"/>
              <a:t>Median age is 49 years old (range 9 months-94 years old)</a:t>
            </a:r>
          </a:p>
          <a:p>
            <a:endParaRPr lang="en-GB" sz="3200" dirty="0"/>
          </a:p>
          <a:p>
            <a:r>
              <a:rPr lang="en-GB" sz="3200" dirty="0"/>
              <a:t>Primary &lt; secondary cases</a:t>
            </a:r>
            <a:endParaRPr lang="en-US" sz="3200" dirty="0"/>
          </a:p>
          <a:p>
            <a:endParaRPr lang="en-US" dirty="0" smtClean="0"/>
          </a:p>
          <a:p>
            <a:endParaRPr lang="en-US" dirty="0"/>
          </a:p>
        </p:txBody>
      </p:sp>
    </p:spTree>
    <p:extLst>
      <p:ext uri="{BB962C8B-B14F-4D97-AF65-F5344CB8AC3E}">
        <p14:creationId xmlns:p14="http://schemas.microsoft.com/office/powerpoint/2010/main" val="3398307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2400"/>
            <a:ext cx="9905998" cy="1905000"/>
          </a:xfrm>
        </p:spPr>
        <p:txBody>
          <a:bodyPr/>
          <a:lstStyle/>
          <a:p>
            <a:pPr algn="ctr"/>
            <a:r>
              <a:rPr lang="en-US" dirty="0" smtClean="0"/>
              <a:t>EPIDEMIOLOGY</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714" y="1746593"/>
            <a:ext cx="8963791" cy="419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3483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2400"/>
            <a:ext cx="9905998" cy="1905000"/>
          </a:xfrm>
        </p:spPr>
        <p:txBody>
          <a:bodyPr/>
          <a:lstStyle/>
          <a:p>
            <a:pPr algn="ctr"/>
            <a:r>
              <a:rPr lang="en-US" dirty="0" smtClean="0"/>
              <a:t>EPIDEMIOLOGY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69275243"/>
              </p:ext>
            </p:extLst>
          </p:nvPr>
        </p:nvGraphicFramePr>
        <p:xfrm>
          <a:off x="1636087" y="1877605"/>
          <a:ext cx="8771893" cy="4544912"/>
        </p:xfrm>
        <a:graphic>
          <a:graphicData uri="http://schemas.openxmlformats.org/drawingml/2006/table">
            <a:tbl>
              <a:tblPr/>
              <a:tblGrid>
                <a:gridCol w="4635853"/>
                <a:gridCol w="2068020"/>
                <a:gridCol w="2068020"/>
              </a:tblGrid>
              <a:tr h="824782">
                <a:tc>
                  <a:txBody>
                    <a:bodyPr/>
                    <a:lstStyle/>
                    <a:p>
                      <a:r>
                        <a:rPr lang="en-US" sz="2000" b="1" dirty="0" smtClean="0">
                          <a:solidFill>
                            <a:srgbClr val="C00000"/>
                          </a:solidFill>
                        </a:rPr>
                        <a:t>Characteristic</a:t>
                      </a:r>
                      <a:endParaRPr lang="en-US" sz="2000" b="1" dirty="0">
                        <a:solidFill>
                          <a:srgbClr val="C00000"/>
                        </a:solidFill>
                      </a:endParaRPr>
                    </a:p>
                  </a:txBody>
                  <a:tcPr marL="19325" marR="19325" marT="10248" marB="102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C00000"/>
                          </a:solidFill>
                        </a:rPr>
                        <a:t>Primary                     Cases</a:t>
                      </a:r>
                      <a:endParaRPr lang="en-US" sz="2000" b="1" dirty="0">
                        <a:solidFill>
                          <a:srgbClr val="C00000"/>
                        </a:solidFill>
                      </a:endParaRPr>
                    </a:p>
                  </a:txBody>
                  <a:tcPr marL="19325" marR="19325" marT="10248" marB="102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C00000"/>
                          </a:solidFill>
                        </a:rPr>
                        <a:t>Secondary               Cases</a:t>
                      </a:r>
                      <a:endParaRPr lang="en-US" sz="2000" b="1" dirty="0">
                        <a:solidFill>
                          <a:srgbClr val="C00000"/>
                        </a:solidFill>
                      </a:endParaRPr>
                    </a:p>
                  </a:txBody>
                  <a:tcPr marL="19325" marR="19325" marT="10248" marB="102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294">
                <a:tc>
                  <a:txBody>
                    <a:bodyPr/>
                    <a:lstStyle/>
                    <a:p>
                      <a:r>
                        <a:rPr lang="en-US" sz="1800" b="0" dirty="0" smtClean="0">
                          <a:solidFill>
                            <a:schemeClr val="bg1"/>
                          </a:solidFill>
                        </a:rPr>
                        <a:t>N=</a:t>
                      </a:r>
                      <a:endParaRPr lang="en-US" sz="1800" b="0" dirty="0">
                        <a:solidFill>
                          <a:schemeClr val="bg1"/>
                        </a:solidFill>
                      </a:endParaRPr>
                    </a:p>
                  </a:txBody>
                  <a:tcPr marL="19325" marR="19325" marT="10248" marB="102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c>
                  <a:txBody>
                    <a:bodyPr/>
                    <a:lstStyle/>
                    <a:p>
                      <a:pPr algn="ctr"/>
                      <a:r>
                        <a:rPr lang="en-US" sz="2000" dirty="0" smtClean="0">
                          <a:solidFill>
                            <a:srgbClr val="000000"/>
                          </a:solidFill>
                        </a:rPr>
                        <a:t>98</a:t>
                      </a:r>
                      <a:endParaRPr lang="en-US" sz="2000" dirty="0">
                        <a:solidFill>
                          <a:srgbClr val="000000"/>
                        </a:solidFill>
                      </a:endParaRPr>
                    </a:p>
                  </a:txBody>
                  <a:tcPr marL="19325" marR="19325" marT="10248" marB="102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c>
                  <a:txBody>
                    <a:bodyPr/>
                    <a:lstStyle/>
                    <a:p>
                      <a:pPr algn="ctr"/>
                      <a:r>
                        <a:rPr lang="en-US" sz="2000" dirty="0" smtClean="0">
                          <a:solidFill>
                            <a:srgbClr val="000000"/>
                          </a:solidFill>
                        </a:rPr>
                        <a:t>204</a:t>
                      </a:r>
                      <a:endParaRPr lang="en-US" sz="2000" dirty="0">
                        <a:solidFill>
                          <a:srgbClr val="000000"/>
                        </a:solidFill>
                      </a:endParaRPr>
                    </a:p>
                  </a:txBody>
                  <a:tcPr marL="19325" marR="19325" marT="10248" marB="102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r>
              <a:tr h="424369">
                <a:tc>
                  <a:txBody>
                    <a:bodyPr/>
                    <a:lstStyle/>
                    <a:p>
                      <a:r>
                        <a:rPr lang="en-US" sz="1800" dirty="0"/>
                        <a:t>Median age in </a:t>
                      </a:r>
                      <a:r>
                        <a:rPr lang="en-US" sz="1800" dirty="0" smtClean="0"/>
                        <a:t>years (range)</a:t>
                      </a:r>
                      <a:endParaRPr lang="en-US" sz="1800" dirty="0"/>
                    </a:p>
                  </a:txBody>
                  <a:tcPr marL="19325" marR="19325" marT="10248" marB="102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2000" dirty="0" smtClean="0">
                          <a:solidFill>
                            <a:schemeClr val="tx1"/>
                          </a:solidFill>
                        </a:rPr>
                        <a:t>57.5 (2-90)</a:t>
                      </a:r>
                    </a:p>
                  </a:txBody>
                  <a:tcPr marL="19325" marR="19325" marT="10248" marB="102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2000" dirty="0" smtClean="0">
                          <a:solidFill>
                            <a:schemeClr val="tx1"/>
                          </a:solidFill>
                        </a:rPr>
                        <a:t>39 (9m-94)</a:t>
                      </a:r>
                    </a:p>
                  </a:txBody>
                  <a:tcPr marL="19325" marR="19325" marT="10248" marB="102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r>
              <a:tr h="391864">
                <a:tc>
                  <a:txBody>
                    <a:bodyPr/>
                    <a:lstStyle/>
                    <a:p>
                      <a:r>
                        <a:rPr lang="en-US" sz="1800" dirty="0" smtClean="0">
                          <a:solidFill>
                            <a:schemeClr val="bg1"/>
                          </a:solidFill>
                        </a:rPr>
                        <a:t>% of </a:t>
                      </a:r>
                      <a:r>
                        <a:rPr lang="en-US" sz="1800" dirty="0">
                          <a:solidFill>
                            <a:schemeClr val="bg1"/>
                          </a:solidFill>
                        </a:rPr>
                        <a:t>male </a:t>
                      </a:r>
                      <a:r>
                        <a:rPr lang="en-US" sz="1800" dirty="0" smtClean="0">
                          <a:solidFill>
                            <a:schemeClr val="bg1"/>
                          </a:solidFill>
                        </a:rPr>
                        <a:t>cases</a:t>
                      </a:r>
                      <a:endParaRPr lang="en-US" sz="1800" dirty="0">
                        <a:solidFill>
                          <a:schemeClr val="bg1"/>
                        </a:solidFill>
                      </a:endParaRPr>
                    </a:p>
                  </a:txBody>
                  <a:tcPr marL="19325" marR="19325" marT="10248" marB="102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c>
                  <a:txBody>
                    <a:bodyPr/>
                    <a:lstStyle/>
                    <a:p>
                      <a:pPr algn="ctr"/>
                      <a:r>
                        <a:rPr lang="en-US" sz="2000" dirty="0" smtClean="0">
                          <a:solidFill>
                            <a:schemeClr val="bg1"/>
                          </a:solidFill>
                        </a:rPr>
                        <a:t>80%</a:t>
                      </a:r>
                      <a:r>
                        <a:rPr lang="en-US" sz="2000" baseline="0" dirty="0" smtClean="0">
                          <a:solidFill>
                            <a:schemeClr val="bg1"/>
                          </a:solidFill>
                        </a:rPr>
                        <a:t> (</a:t>
                      </a:r>
                      <a:r>
                        <a:rPr lang="en-US" sz="2000" dirty="0" smtClean="0">
                          <a:solidFill>
                            <a:schemeClr val="bg1"/>
                          </a:solidFill>
                        </a:rPr>
                        <a:t>78/97)</a:t>
                      </a:r>
                    </a:p>
                  </a:txBody>
                  <a:tcPr marL="19325" marR="19325" marT="10248" marB="102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c>
                  <a:txBody>
                    <a:bodyPr/>
                    <a:lstStyle/>
                    <a:p>
                      <a:pPr algn="ctr"/>
                      <a:r>
                        <a:rPr lang="en-US" sz="2000" dirty="0" smtClean="0">
                          <a:solidFill>
                            <a:schemeClr val="bg1"/>
                          </a:solidFill>
                        </a:rPr>
                        <a:t>56% (111/198)</a:t>
                      </a:r>
                    </a:p>
                  </a:txBody>
                  <a:tcPr marL="19325" marR="19325" marT="10248" marB="102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r>
              <a:tr h="542132">
                <a:tc>
                  <a:txBody>
                    <a:bodyPr/>
                    <a:lstStyle/>
                    <a:p>
                      <a:r>
                        <a:rPr lang="en-US" sz="1800" dirty="0" smtClean="0"/>
                        <a:t>%</a:t>
                      </a:r>
                      <a:r>
                        <a:rPr lang="en-US" sz="1800" baseline="0" dirty="0" smtClean="0"/>
                        <a:t> </a:t>
                      </a:r>
                      <a:r>
                        <a:rPr lang="en-US" sz="1800" dirty="0" smtClean="0"/>
                        <a:t>of </a:t>
                      </a:r>
                      <a:r>
                        <a:rPr lang="en-US" sz="1800" dirty="0"/>
                        <a:t>cases with </a:t>
                      </a:r>
                      <a:r>
                        <a:rPr lang="en-US" sz="1800" dirty="0" smtClean="0"/>
                        <a:t>≥1 underlying condition </a:t>
                      </a:r>
                      <a:r>
                        <a:rPr lang="en-US" sz="1800" dirty="0"/>
                        <a:t>reported</a:t>
                      </a:r>
                    </a:p>
                  </a:txBody>
                  <a:tcPr marL="19325" marR="19325" marT="10248" marB="102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2000" baseline="0" dirty="0" smtClean="0">
                          <a:solidFill>
                            <a:schemeClr val="tx1"/>
                          </a:solidFill>
                        </a:rPr>
                        <a:t>84% (74/88)</a:t>
                      </a:r>
                      <a:endParaRPr lang="en-US" sz="2000" dirty="0">
                        <a:solidFill>
                          <a:schemeClr val="tx1"/>
                        </a:solidFill>
                      </a:endParaRPr>
                    </a:p>
                  </a:txBody>
                  <a:tcPr marL="19325" marR="19325" marT="10248" marB="102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2000" dirty="0" smtClean="0">
                          <a:solidFill>
                            <a:schemeClr val="tx1"/>
                          </a:solidFill>
                        </a:rPr>
                        <a:t>69% (66/96)</a:t>
                      </a:r>
                      <a:endParaRPr lang="en-US" sz="2000" dirty="0">
                        <a:solidFill>
                          <a:schemeClr val="tx1"/>
                        </a:solidFill>
                      </a:endParaRPr>
                    </a:p>
                  </a:txBody>
                  <a:tcPr marL="19325" marR="19325" marT="10248" marB="102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r>
              <a:tr h="416710">
                <a:tc>
                  <a:txBody>
                    <a:bodyPr/>
                    <a:lstStyle/>
                    <a:p>
                      <a:r>
                        <a:rPr lang="en-US" sz="1800" dirty="0" smtClean="0">
                          <a:solidFill>
                            <a:schemeClr val="bg1"/>
                          </a:solidFill>
                        </a:rPr>
                        <a:t>% of </a:t>
                      </a:r>
                      <a:r>
                        <a:rPr lang="en-US" sz="1800" dirty="0">
                          <a:solidFill>
                            <a:schemeClr val="bg1"/>
                          </a:solidFill>
                        </a:rPr>
                        <a:t>cases classified </a:t>
                      </a:r>
                      <a:r>
                        <a:rPr lang="en-US" sz="1800" dirty="0" smtClean="0">
                          <a:solidFill>
                            <a:schemeClr val="bg1"/>
                          </a:solidFill>
                        </a:rPr>
                        <a:t>as fatal</a:t>
                      </a:r>
                      <a:endParaRPr lang="en-US" sz="1800" dirty="0">
                        <a:solidFill>
                          <a:schemeClr val="bg1"/>
                        </a:solidFill>
                      </a:endParaRPr>
                    </a:p>
                  </a:txBody>
                  <a:tcPr marL="19325" marR="19325" marT="10248" marB="102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c>
                  <a:txBody>
                    <a:bodyPr/>
                    <a:lstStyle/>
                    <a:p>
                      <a:pPr algn="ctr"/>
                      <a:r>
                        <a:rPr lang="en-US" sz="2000" dirty="0" smtClean="0">
                          <a:solidFill>
                            <a:schemeClr val="bg1"/>
                          </a:solidFill>
                        </a:rPr>
                        <a:t>83% (48/58)</a:t>
                      </a:r>
                      <a:endParaRPr lang="en-US" sz="2000" dirty="0">
                        <a:solidFill>
                          <a:schemeClr val="bg1"/>
                        </a:solidFill>
                      </a:endParaRPr>
                    </a:p>
                  </a:txBody>
                  <a:tcPr marL="19325" marR="19325" marT="10248" marB="102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c>
                  <a:txBody>
                    <a:bodyPr/>
                    <a:lstStyle/>
                    <a:p>
                      <a:pPr algn="ctr"/>
                      <a:r>
                        <a:rPr lang="en-US" sz="2000" dirty="0" smtClean="0">
                          <a:solidFill>
                            <a:schemeClr val="bg1"/>
                          </a:solidFill>
                        </a:rPr>
                        <a:t>45% (33/74)</a:t>
                      </a:r>
                      <a:endParaRPr lang="en-US" sz="2000" dirty="0">
                        <a:solidFill>
                          <a:schemeClr val="bg1"/>
                        </a:solidFill>
                      </a:endParaRPr>
                    </a:p>
                  </a:txBody>
                  <a:tcPr marL="19325" marR="19325" marT="10248" marB="102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r>
              <a:tr h="414052">
                <a:tc>
                  <a:txBody>
                    <a:bodyPr/>
                    <a:lstStyle/>
                    <a:p>
                      <a:r>
                        <a:rPr lang="en-US" sz="1800" dirty="0" smtClean="0"/>
                        <a:t>% Severe</a:t>
                      </a:r>
                      <a:endParaRPr lang="en-US" sz="1800" dirty="0"/>
                    </a:p>
                  </a:txBody>
                  <a:tcPr marL="19325" marR="19325" marT="10248" marB="102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2000" dirty="0" smtClean="0">
                          <a:solidFill>
                            <a:schemeClr val="tx1"/>
                          </a:solidFill>
                        </a:rPr>
                        <a:t>91% (88/97)</a:t>
                      </a:r>
                      <a:endParaRPr lang="en-US" sz="2000" dirty="0">
                        <a:solidFill>
                          <a:schemeClr val="tx1"/>
                        </a:solidFill>
                      </a:endParaRPr>
                    </a:p>
                  </a:txBody>
                  <a:tcPr marL="19325" marR="19325" marT="10248" marB="102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2000" dirty="0" smtClean="0">
                          <a:solidFill>
                            <a:schemeClr val="tx1"/>
                          </a:solidFill>
                        </a:rPr>
                        <a:t>27% (53/198)</a:t>
                      </a:r>
                      <a:endParaRPr lang="en-US" sz="2000" dirty="0">
                        <a:solidFill>
                          <a:schemeClr val="tx1"/>
                        </a:solidFill>
                      </a:endParaRPr>
                    </a:p>
                  </a:txBody>
                  <a:tcPr marL="19325" marR="19325" marT="10248" marB="102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r>
              <a:tr h="414052">
                <a:tc>
                  <a:txBody>
                    <a:bodyPr/>
                    <a:lstStyle/>
                    <a:p>
                      <a:r>
                        <a:rPr lang="en-US" sz="1800" dirty="0" smtClean="0">
                          <a:solidFill>
                            <a:srgbClr val="000000"/>
                          </a:solidFill>
                        </a:rPr>
                        <a:t>% Asymptomatic</a:t>
                      </a:r>
                      <a:endParaRPr lang="en-US" sz="1800" dirty="0">
                        <a:solidFill>
                          <a:srgbClr val="000000"/>
                        </a:solidFill>
                      </a:endParaRPr>
                    </a:p>
                  </a:txBody>
                  <a:tcPr marL="19325" marR="19325" marT="10248" marB="102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c>
                  <a:txBody>
                    <a:bodyPr/>
                    <a:lstStyle/>
                    <a:p>
                      <a:pPr algn="ctr"/>
                      <a:r>
                        <a:rPr lang="en-US" sz="2000" dirty="0" smtClean="0">
                          <a:solidFill>
                            <a:srgbClr val="000000"/>
                          </a:solidFill>
                        </a:rPr>
                        <a:t>0</a:t>
                      </a:r>
                      <a:endParaRPr lang="en-US" sz="2000" dirty="0">
                        <a:solidFill>
                          <a:srgbClr val="000000"/>
                        </a:solidFill>
                      </a:endParaRPr>
                    </a:p>
                  </a:txBody>
                  <a:tcPr marL="19325" marR="19325" marT="10248" marB="102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c>
                  <a:txBody>
                    <a:bodyPr/>
                    <a:lstStyle/>
                    <a:p>
                      <a:pPr algn="ctr"/>
                      <a:r>
                        <a:rPr lang="en-US" sz="2000" dirty="0" smtClean="0">
                          <a:solidFill>
                            <a:srgbClr val="000000"/>
                          </a:solidFill>
                        </a:rPr>
                        <a:t>42%</a:t>
                      </a:r>
                      <a:r>
                        <a:rPr lang="en-US" sz="2000" baseline="0" dirty="0" smtClean="0">
                          <a:solidFill>
                            <a:srgbClr val="000000"/>
                          </a:solidFill>
                        </a:rPr>
                        <a:t> (84/198)</a:t>
                      </a:r>
                      <a:endParaRPr lang="en-US" sz="2000" dirty="0">
                        <a:solidFill>
                          <a:srgbClr val="000000"/>
                        </a:solidFill>
                      </a:endParaRPr>
                    </a:p>
                  </a:txBody>
                  <a:tcPr marL="19325" marR="19325" marT="10248" marB="102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r>
              <a:tr h="3460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 Health care workers</a:t>
                      </a:r>
                      <a:endParaRPr lang="en-US" sz="1800" dirty="0"/>
                    </a:p>
                  </a:txBody>
                  <a:tcPr marL="19325" marR="19325" marT="10248" marB="102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2000" dirty="0" smtClean="0">
                          <a:solidFill>
                            <a:schemeClr val="tx1"/>
                          </a:solidFill>
                        </a:rPr>
                        <a:t>5% (2/41)</a:t>
                      </a:r>
                      <a:endParaRPr lang="en-US" sz="2000" dirty="0">
                        <a:solidFill>
                          <a:schemeClr val="tx1"/>
                        </a:solidFill>
                      </a:endParaRPr>
                    </a:p>
                  </a:txBody>
                  <a:tcPr marL="19325" marR="19325" marT="10248" marB="102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2000" dirty="0" smtClean="0">
                          <a:solidFill>
                            <a:schemeClr val="tx1"/>
                          </a:solidFill>
                        </a:rPr>
                        <a:t>63% (93/147)</a:t>
                      </a:r>
                      <a:endParaRPr lang="en-US" sz="2000" dirty="0">
                        <a:solidFill>
                          <a:schemeClr val="tx1"/>
                        </a:solidFill>
                      </a:endParaRPr>
                    </a:p>
                  </a:txBody>
                  <a:tcPr marL="19325" marR="19325" marT="10248" marB="102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r>
              <a:tr h="403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 reported contact with camels</a:t>
                      </a:r>
                      <a:endParaRPr lang="en-US" sz="1800" dirty="0">
                        <a:solidFill>
                          <a:schemeClr val="bg1"/>
                        </a:solidFill>
                      </a:endParaRPr>
                    </a:p>
                  </a:txBody>
                  <a:tcPr marL="19325" marR="19325" marT="10248" marB="102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c>
                  <a:txBody>
                    <a:bodyPr/>
                    <a:lstStyle/>
                    <a:p>
                      <a:pPr algn="ctr"/>
                      <a:r>
                        <a:rPr lang="en-US" sz="2000" dirty="0" smtClean="0">
                          <a:solidFill>
                            <a:schemeClr val="bg1"/>
                          </a:solidFill>
                        </a:rPr>
                        <a:t>33% (23/70)</a:t>
                      </a:r>
                      <a:endParaRPr lang="en-US" sz="2000" dirty="0">
                        <a:solidFill>
                          <a:schemeClr val="bg1"/>
                        </a:solidFill>
                      </a:endParaRPr>
                    </a:p>
                  </a:txBody>
                  <a:tcPr marL="19325" marR="19325" marT="10248" marB="102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c>
                  <a:txBody>
                    <a:bodyPr/>
                    <a:lstStyle/>
                    <a:p>
                      <a:pPr algn="ctr"/>
                      <a:r>
                        <a:rPr lang="en-US" sz="2000" dirty="0" smtClean="0">
                          <a:solidFill>
                            <a:schemeClr val="bg1"/>
                          </a:solidFill>
                        </a:rPr>
                        <a:t>9% (3/32)</a:t>
                      </a:r>
                      <a:endParaRPr lang="en-US" sz="2000" dirty="0">
                        <a:solidFill>
                          <a:schemeClr val="bg1"/>
                        </a:solidFill>
                      </a:endParaRPr>
                    </a:p>
                  </a:txBody>
                  <a:tcPr marL="19325" marR="19325" marT="10248" marB="102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r>
            </a:tbl>
          </a:graphicData>
        </a:graphic>
      </p:graphicFrame>
    </p:spTree>
    <p:extLst>
      <p:ext uri="{BB962C8B-B14F-4D97-AF65-F5344CB8AC3E}">
        <p14:creationId xmlns:p14="http://schemas.microsoft.com/office/powerpoint/2010/main" val="5988504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2400"/>
            <a:ext cx="9905998" cy="1905000"/>
          </a:xfrm>
        </p:spPr>
        <p:txBody>
          <a:bodyPr/>
          <a:lstStyle/>
          <a:p>
            <a:pPr algn="ctr"/>
            <a:r>
              <a:rPr lang="en-US" dirty="0" smtClean="0"/>
              <a:t>EPIDEMIOLOGY</a:t>
            </a:r>
            <a:endParaRPr lang="en-US" dirty="0"/>
          </a:p>
        </p:txBody>
      </p:sp>
      <p:sp>
        <p:nvSpPr>
          <p:cNvPr id="3" name="Content Placeholder 2"/>
          <p:cNvSpPr>
            <a:spLocks noGrp="1"/>
          </p:cNvSpPr>
          <p:nvPr>
            <p:ph idx="1"/>
          </p:nvPr>
        </p:nvSpPr>
        <p:spPr>
          <a:xfrm>
            <a:off x="518205" y="2057400"/>
            <a:ext cx="11152414" cy="4343400"/>
          </a:xfrm>
        </p:spPr>
        <p:txBody>
          <a:bodyPr>
            <a:normAutofit fontScale="62500" lnSpcReduction="20000"/>
          </a:bodyPr>
          <a:lstStyle/>
          <a:p>
            <a:r>
              <a:rPr lang="en-US" sz="2600" dirty="0"/>
              <a:t>As of 11 February 2016, the World Health Organization (WHO) global case count for MERS was </a:t>
            </a:r>
            <a:r>
              <a:rPr lang="en-US" sz="2600" b="1" dirty="0"/>
              <a:t>1,638 </a:t>
            </a:r>
            <a:r>
              <a:rPr lang="en-US" sz="2600" dirty="0"/>
              <a:t>laboratory-confirmed cases, including at least </a:t>
            </a:r>
            <a:r>
              <a:rPr lang="en-US" sz="2600" b="1" dirty="0"/>
              <a:t>587 deaths </a:t>
            </a:r>
            <a:r>
              <a:rPr lang="en-US" sz="2600" dirty="0"/>
              <a:t>(case fatality rate 36%</a:t>
            </a:r>
            <a:r>
              <a:rPr lang="en-US" sz="2600" dirty="0" smtClean="0"/>
              <a:t>)</a:t>
            </a:r>
          </a:p>
          <a:p>
            <a:endParaRPr lang="en-US" sz="2600" dirty="0"/>
          </a:p>
          <a:p>
            <a:r>
              <a:rPr lang="en-US" sz="2600" dirty="0" smtClean="0"/>
              <a:t>All </a:t>
            </a:r>
            <a:r>
              <a:rPr lang="en-US" sz="2600" dirty="0"/>
              <a:t>cases of MERS world-wide have had a history of residence in or travel to the Middle East (mainly Saudi Arabia), or contact with </a:t>
            </a:r>
            <a:r>
              <a:rPr lang="en-US" sz="2600" dirty="0" smtClean="0"/>
              <a:t>travelers </a:t>
            </a:r>
            <a:r>
              <a:rPr lang="en-US" sz="2600" dirty="0"/>
              <a:t>returning from these areas, or can be linked to an initial imported case. </a:t>
            </a:r>
            <a:endParaRPr lang="en-US" sz="2600" dirty="0" smtClean="0"/>
          </a:p>
          <a:p>
            <a:endParaRPr lang="en-US" sz="2600" dirty="0"/>
          </a:p>
          <a:p>
            <a:r>
              <a:rPr lang="en-US" sz="2600" dirty="0" smtClean="0"/>
              <a:t>Camels </a:t>
            </a:r>
            <a:r>
              <a:rPr lang="en-US" sz="2600" dirty="0"/>
              <a:t>are suspected to be the primary source of infection for humans, but the exact routes of direct or indirect exposure are not fully understood, and further studies (particularly case control studies) are needed. </a:t>
            </a:r>
            <a:endParaRPr lang="en-US" sz="2600" dirty="0" smtClean="0"/>
          </a:p>
          <a:p>
            <a:endParaRPr lang="en-US" sz="2600" dirty="0"/>
          </a:p>
          <a:p>
            <a:r>
              <a:rPr lang="en-US" sz="2600" dirty="0" smtClean="0"/>
              <a:t>There </a:t>
            </a:r>
            <a:r>
              <a:rPr lang="en-US" sz="2600" dirty="0"/>
              <a:t>is no evidence of ongoing community transmission in any country and only occasional instances of household transmission. </a:t>
            </a:r>
            <a:endParaRPr lang="en-US" sz="2600" dirty="0" smtClean="0"/>
          </a:p>
          <a:p>
            <a:endParaRPr lang="en-US" sz="2600" dirty="0"/>
          </a:p>
          <a:p>
            <a:r>
              <a:rPr lang="en-US" sz="2600" dirty="0" smtClean="0"/>
              <a:t>Transmission </a:t>
            </a:r>
            <a:r>
              <a:rPr lang="en-US" sz="2600" dirty="0"/>
              <a:t>in health care settings has been a feature of the outbreak. </a:t>
            </a:r>
          </a:p>
          <a:p>
            <a:endParaRPr lang="en-US" dirty="0" smtClean="0"/>
          </a:p>
          <a:p>
            <a:endParaRPr lang="en-US" dirty="0"/>
          </a:p>
        </p:txBody>
      </p:sp>
    </p:spTree>
    <p:extLst>
      <p:ext uri="{BB962C8B-B14F-4D97-AF65-F5344CB8AC3E}">
        <p14:creationId xmlns:p14="http://schemas.microsoft.com/office/powerpoint/2010/main" val="39706665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2400"/>
            <a:ext cx="9905998" cy="1905000"/>
          </a:xfrm>
        </p:spPr>
        <p:txBody>
          <a:bodyPr/>
          <a:lstStyle/>
          <a:p>
            <a:pPr algn="ctr"/>
            <a:r>
              <a:rPr lang="en-US" dirty="0" smtClean="0"/>
              <a:t>EPIDEMIOLOGY</a:t>
            </a:r>
            <a:endParaRPr lang="en-US" dirty="0"/>
          </a:p>
        </p:txBody>
      </p:sp>
      <p:pic>
        <p:nvPicPr>
          <p:cNvPr id="3" name="Picture 2"/>
          <p:cNvPicPr>
            <a:picLocks noChangeAspect="1"/>
          </p:cNvPicPr>
          <p:nvPr/>
        </p:nvPicPr>
        <p:blipFill>
          <a:blip r:embed="rId2"/>
          <a:stretch>
            <a:fillRect/>
          </a:stretch>
        </p:blipFill>
        <p:spPr>
          <a:xfrm>
            <a:off x="2559553" y="1631261"/>
            <a:ext cx="6742121" cy="5061875"/>
          </a:xfrm>
          <a:prstGeom prst="rect">
            <a:avLst/>
          </a:prstGeom>
        </p:spPr>
      </p:pic>
    </p:spTree>
    <p:extLst>
      <p:ext uri="{BB962C8B-B14F-4D97-AF65-F5344CB8AC3E}">
        <p14:creationId xmlns:p14="http://schemas.microsoft.com/office/powerpoint/2010/main" val="10677783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171.67.24.121/tobacco_web/images/tobacco_ads/targeting_teens/joe_camel/large/joe_0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889" y="600755"/>
            <a:ext cx="4610100" cy="583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8237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2400"/>
            <a:ext cx="9905998" cy="1905000"/>
          </a:xfrm>
        </p:spPr>
        <p:txBody>
          <a:bodyPr/>
          <a:lstStyle/>
          <a:p>
            <a:pPr algn="ctr"/>
            <a:r>
              <a:rPr lang="en-US" dirty="0" smtClean="0"/>
              <a:t>EPIDEMIOLOGY</a:t>
            </a:r>
            <a:endParaRPr lang="en-US" dirty="0"/>
          </a:p>
        </p:txBody>
      </p:sp>
      <p:sp>
        <p:nvSpPr>
          <p:cNvPr id="3" name="Content Placeholder 2"/>
          <p:cNvSpPr>
            <a:spLocks noGrp="1"/>
          </p:cNvSpPr>
          <p:nvPr>
            <p:ph idx="1"/>
          </p:nvPr>
        </p:nvSpPr>
        <p:spPr>
          <a:xfrm>
            <a:off x="571500" y="2057400"/>
            <a:ext cx="10776857" cy="3804557"/>
          </a:xfrm>
        </p:spPr>
        <p:txBody>
          <a:bodyPr>
            <a:normAutofit fontScale="55000" lnSpcReduction="20000"/>
          </a:bodyPr>
          <a:lstStyle/>
          <a:p>
            <a:r>
              <a:rPr lang="en-US" sz="3800" dirty="0"/>
              <a:t>New infections </a:t>
            </a:r>
            <a:r>
              <a:rPr lang="en-US" sz="3800" dirty="0" smtClean="0"/>
              <a:t>continue, including some </a:t>
            </a:r>
            <a:r>
              <a:rPr lang="en-US" sz="3800" dirty="0"/>
              <a:t>cases for whom no clear exposure or source of infection can be identified. </a:t>
            </a:r>
            <a:endParaRPr lang="en-US" sz="3800" dirty="0" smtClean="0"/>
          </a:p>
          <a:p>
            <a:endParaRPr lang="en-US" sz="3800" dirty="0"/>
          </a:p>
          <a:p>
            <a:r>
              <a:rPr lang="en-US" sz="3800" dirty="0"/>
              <a:t>MERS-</a:t>
            </a:r>
            <a:r>
              <a:rPr lang="en-US" sz="3800" dirty="0" err="1"/>
              <a:t>CoV</a:t>
            </a:r>
            <a:r>
              <a:rPr lang="en-US" sz="3800" dirty="0"/>
              <a:t> are thought to spread from person to person </a:t>
            </a:r>
            <a:r>
              <a:rPr lang="en-US" sz="3800" dirty="0" smtClean="0"/>
              <a:t>primarily through </a:t>
            </a:r>
            <a:r>
              <a:rPr lang="en-US" sz="3800" dirty="0"/>
              <a:t>large-particle respiratory droplet transmission </a:t>
            </a:r>
            <a:endParaRPr lang="en-US" sz="3800" dirty="0" smtClean="0"/>
          </a:p>
          <a:p>
            <a:endParaRPr lang="en-US" sz="3800" dirty="0" smtClean="0"/>
          </a:p>
          <a:p>
            <a:r>
              <a:rPr lang="en-US" sz="3800" dirty="0" smtClean="0"/>
              <a:t>Transmission </a:t>
            </a:r>
            <a:r>
              <a:rPr lang="en-US" sz="3800" dirty="0"/>
              <a:t>via large-particle droplets requires close contact </a:t>
            </a:r>
            <a:r>
              <a:rPr lang="en-US" sz="3800" dirty="0" smtClean="0"/>
              <a:t>between source </a:t>
            </a:r>
            <a:r>
              <a:rPr lang="en-US" sz="3800" dirty="0"/>
              <a:t>and recipient persons because droplets do not </a:t>
            </a:r>
            <a:r>
              <a:rPr lang="en-US" sz="3800" dirty="0" smtClean="0"/>
              <a:t>remain suspended </a:t>
            </a:r>
            <a:r>
              <a:rPr lang="en-US" sz="3800" dirty="0"/>
              <a:t>in the air and generally travel only a short distance (&lt;</a:t>
            </a:r>
            <a:r>
              <a:rPr lang="en-US" sz="3800" dirty="0" smtClean="0"/>
              <a:t>6 feet).</a:t>
            </a:r>
          </a:p>
          <a:p>
            <a:endParaRPr lang="en-US" sz="3800" dirty="0"/>
          </a:p>
          <a:p>
            <a:r>
              <a:rPr lang="en-US" sz="3800" dirty="0" smtClean="0"/>
              <a:t>Contact </a:t>
            </a:r>
            <a:r>
              <a:rPr lang="en-US" sz="3800" dirty="0"/>
              <a:t>with contaminated surfaces is another source of </a:t>
            </a:r>
            <a:r>
              <a:rPr lang="en-US" sz="3800" dirty="0" smtClean="0"/>
              <a:t>transmission</a:t>
            </a:r>
            <a:endParaRPr lang="en-US" sz="3800" dirty="0"/>
          </a:p>
        </p:txBody>
      </p:sp>
    </p:spTree>
    <p:extLst>
      <p:ext uri="{BB962C8B-B14F-4D97-AF65-F5344CB8AC3E}">
        <p14:creationId xmlns:p14="http://schemas.microsoft.com/office/powerpoint/2010/main" val="32095231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2400"/>
            <a:ext cx="9905998" cy="1905000"/>
          </a:xfrm>
        </p:spPr>
        <p:txBody>
          <a:bodyPr/>
          <a:lstStyle/>
          <a:p>
            <a:pPr algn="ctr"/>
            <a:r>
              <a:rPr lang="en-US" dirty="0" smtClean="0"/>
              <a:t>EPIDEMIOLOGY</a:t>
            </a:r>
            <a:endParaRPr lang="en-US" dirty="0"/>
          </a:p>
        </p:txBody>
      </p:sp>
      <p:sp>
        <p:nvSpPr>
          <p:cNvPr id="3" name="Content Placeholder 2"/>
          <p:cNvSpPr>
            <a:spLocks noGrp="1"/>
          </p:cNvSpPr>
          <p:nvPr>
            <p:ph idx="1"/>
          </p:nvPr>
        </p:nvSpPr>
        <p:spPr>
          <a:xfrm>
            <a:off x="571500" y="2057400"/>
            <a:ext cx="10776857" cy="3804557"/>
          </a:xfrm>
        </p:spPr>
        <p:txBody>
          <a:bodyPr>
            <a:normAutofit fontScale="92500" lnSpcReduction="10000"/>
          </a:bodyPr>
          <a:lstStyle/>
          <a:p>
            <a:r>
              <a:rPr lang="en-US" dirty="0"/>
              <a:t>The median incubation period for secondary cases associated with limited human-to-human transmission is approximately 5 days (range 2-14 days). </a:t>
            </a:r>
          </a:p>
          <a:p>
            <a:endParaRPr lang="en-US" dirty="0"/>
          </a:p>
          <a:p>
            <a:r>
              <a:rPr lang="en-US" dirty="0"/>
              <a:t>In MERS-</a:t>
            </a:r>
            <a:r>
              <a:rPr lang="en-US" dirty="0" err="1"/>
              <a:t>CoV</a:t>
            </a:r>
            <a:r>
              <a:rPr lang="en-US" dirty="0"/>
              <a:t> patients, the median time from illness onset to hospitalization is approximately 4 days. </a:t>
            </a:r>
          </a:p>
          <a:p>
            <a:endParaRPr lang="en-US" dirty="0"/>
          </a:p>
          <a:p>
            <a:r>
              <a:rPr lang="en-US" dirty="0"/>
              <a:t>In critically ill patients, the median time from onset to intensive care unit (ICU) admission is approximately 5 days, and median time from onset to death is approximately 12 days. </a:t>
            </a:r>
            <a:endParaRPr lang="en-US" dirty="0" smtClean="0"/>
          </a:p>
          <a:p>
            <a:endParaRPr lang="en-US" dirty="0"/>
          </a:p>
          <a:p>
            <a:r>
              <a:rPr lang="en-US" dirty="0"/>
              <a:t>In one series of 12 ICU patients, the median duration of mechanical ventilation was 16 days, and median ICU length of stay was 30 days, with 58% mortality at 90 days.</a:t>
            </a:r>
          </a:p>
        </p:txBody>
      </p:sp>
    </p:spTree>
    <p:extLst>
      <p:ext uri="{BB962C8B-B14F-4D97-AF65-F5344CB8AC3E}">
        <p14:creationId xmlns:p14="http://schemas.microsoft.com/office/powerpoint/2010/main" val="28052449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50371"/>
            <a:ext cx="9905998" cy="1905000"/>
          </a:xfrm>
        </p:spPr>
        <p:txBody>
          <a:bodyPr>
            <a:normAutofit/>
          </a:bodyPr>
          <a:lstStyle/>
          <a:p>
            <a:pPr algn="ctr"/>
            <a:r>
              <a:rPr lang="en-US" sz="3600" dirty="0" err="1" smtClean="0"/>
              <a:t>OverVIEW</a:t>
            </a:r>
            <a:endParaRPr lang="en-US" sz="3600" dirty="0"/>
          </a:p>
        </p:txBody>
      </p:sp>
      <p:sp>
        <p:nvSpPr>
          <p:cNvPr id="3" name="Content Placeholder 2"/>
          <p:cNvSpPr>
            <a:spLocks noGrp="1"/>
          </p:cNvSpPr>
          <p:nvPr>
            <p:ph idx="1"/>
          </p:nvPr>
        </p:nvSpPr>
        <p:spPr/>
        <p:txBody>
          <a:bodyPr>
            <a:noAutofit/>
          </a:bodyPr>
          <a:lstStyle/>
          <a:p>
            <a:r>
              <a:rPr lang="en-US" sz="3200" dirty="0" smtClean="0"/>
              <a:t>Background-The History of MERS</a:t>
            </a:r>
          </a:p>
          <a:p>
            <a:r>
              <a:rPr lang="en-US" sz="3200" dirty="0" smtClean="0"/>
              <a:t>Epidemiology of MERS-Person, Place and Time</a:t>
            </a:r>
          </a:p>
          <a:p>
            <a:r>
              <a:rPr lang="en-US" sz="3200" dirty="0" smtClean="0"/>
              <a:t>Clinical Features and Presentation-What are you looking at?</a:t>
            </a:r>
          </a:p>
          <a:p>
            <a:r>
              <a:rPr lang="en-US" sz="3200" dirty="0" smtClean="0"/>
              <a:t>Treatment-I’ll Take Mechanical Ventilation for $1000, Alex</a:t>
            </a:r>
          </a:p>
          <a:p>
            <a:r>
              <a:rPr lang="en-US" sz="3200" dirty="0" smtClean="0"/>
              <a:t>Questions?</a:t>
            </a:r>
          </a:p>
        </p:txBody>
      </p:sp>
    </p:spTree>
    <p:extLst>
      <p:ext uri="{BB962C8B-B14F-4D97-AF65-F5344CB8AC3E}">
        <p14:creationId xmlns:p14="http://schemas.microsoft.com/office/powerpoint/2010/main" val="2027824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2400"/>
            <a:ext cx="9905998" cy="1905000"/>
          </a:xfrm>
        </p:spPr>
        <p:txBody>
          <a:bodyPr/>
          <a:lstStyle/>
          <a:p>
            <a:pPr algn="ctr"/>
            <a:r>
              <a:rPr lang="en-US" dirty="0" smtClean="0"/>
              <a:t>EPIDEMIOLOGY</a:t>
            </a:r>
            <a:endParaRPr lang="en-US" dirty="0"/>
          </a:p>
        </p:txBody>
      </p:sp>
      <p:sp>
        <p:nvSpPr>
          <p:cNvPr id="3" name="Content Placeholder 2"/>
          <p:cNvSpPr>
            <a:spLocks noGrp="1"/>
          </p:cNvSpPr>
          <p:nvPr>
            <p:ph idx="1"/>
          </p:nvPr>
        </p:nvSpPr>
        <p:spPr>
          <a:xfrm>
            <a:off x="571500" y="1350146"/>
            <a:ext cx="10776857" cy="5034445"/>
          </a:xfrm>
        </p:spPr>
        <p:txBody>
          <a:bodyPr>
            <a:normAutofit fontScale="77500" lnSpcReduction="20000"/>
          </a:bodyPr>
          <a:lstStyle/>
          <a:p>
            <a:endParaRPr lang="en-US" dirty="0"/>
          </a:p>
          <a:p>
            <a:r>
              <a:rPr lang="en-US" sz="2400" dirty="0"/>
              <a:t>Several factors appear to have contributed to the initial spread of this virus. </a:t>
            </a:r>
            <a:endParaRPr lang="en-US" sz="2400" dirty="0" smtClean="0"/>
          </a:p>
          <a:p>
            <a:endParaRPr lang="en-US" sz="2400" dirty="0"/>
          </a:p>
          <a:p>
            <a:pPr lvl="1"/>
            <a:r>
              <a:rPr lang="en-US" sz="2400" dirty="0" smtClean="0"/>
              <a:t>The </a:t>
            </a:r>
            <a:r>
              <a:rPr lang="en-US" sz="2400" dirty="0"/>
              <a:t>appearance of MERS-</a:t>
            </a:r>
            <a:r>
              <a:rPr lang="en-US" sz="2400" dirty="0" err="1"/>
              <a:t>CoV</a:t>
            </a:r>
            <a:r>
              <a:rPr lang="en-US" sz="2400" dirty="0"/>
              <a:t> was unexpected and unfamiliar to most </a:t>
            </a:r>
            <a:r>
              <a:rPr lang="en-US" sz="2400" dirty="0" smtClean="0"/>
              <a:t>clinicians </a:t>
            </a:r>
          </a:p>
          <a:p>
            <a:pPr lvl="1"/>
            <a:endParaRPr lang="en-US" sz="2400" dirty="0"/>
          </a:p>
          <a:p>
            <a:pPr lvl="1"/>
            <a:r>
              <a:rPr lang="en-US" sz="2400" dirty="0" smtClean="0"/>
              <a:t>Infection </a:t>
            </a:r>
            <a:r>
              <a:rPr lang="en-US" sz="2400" dirty="0"/>
              <a:t>prevention and control measures in hospitals were not optimal </a:t>
            </a:r>
            <a:endParaRPr lang="en-US" sz="2400" dirty="0" smtClean="0"/>
          </a:p>
          <a:p>
            <a:pPr lvl="1"/>
            <a:endParaRPr lang="en-US" sz="2400" dirty="0"/>
          </a:p>
          <a:p>
            <a:pPr lvl="1"/>
            <a:r>
              <a:rPr lang="en-US" sz="2400" dirty="0" smtClean="0"/>
              <a:t>Extremely </a:t>
            </a:r>
            <a:r>
              <a:rPr lang="en-US" sz="2400" dirty="0"/>
              <a:t>crowded Emergency Rooms and multi-bed rooms contributed significantly to nosocomial infection in some hospitals. </a:t>
            </a:r>
            <a:endParaRPr lang="en-US" sz="2400" dirty="0" smtClean="0"/>
          </a:p>
          <a:p>
            <a:pPr lvl="1"/>
            <a:endParaRPr lang="en-US" sz="2400" dirty="0"/>
          </a:p>
          <a:p>
            <a:pPr lvl="1"/>
            <a:r>
              <a:rPr lang="en-US" sz="2400" dirty="0" smtClean="0"/>
              <a:t>The </a:t>
            </a:r>
            <a:r>
              <a:rPr lang="en-US" sz="2400" dirty="0"/>
              <a:t>practice of seeking care at a number of medical facilities (“doctor shopping”) may have been a contributing factor </a:t>
            </a:r>
            <a:endParaRPr lang="en-US" sz="2400" dirty="0" smtClean="0"/>
          </a:p>
          <a:p>
            <a:pPr lvl="1"/>
            <a:endParaRPr lang="en-US" sz="2400" dirty="0"/>
          </a:p>
          <a:p>
            <a:pPr lvl="1"/>
            <a:r>
              <a:rPr lang="en-US" sz="2400" dirty="0" smtClean="0"/>
              <a:t>The </a:t>
            </a:r>
            <a:r>
              <a:rPr lang="en-US" sz="2400" dirty="0"/>
              <a:t>custom of having many friends and family members accompanying or visiting patients may have contributed to secondary spread of infection among contacts. </a:t>
            </a:r>
          </a:p>
        </p:txBody>
      </p:sp>
    </p:spTree>
    <p:extLst>
      <p:ext uri="{BB962C8B-B14F-4D97-AF65-F5344CB8AC3E}">
        <p14:creationId xmlns:p14="http://schemas.microsoft.com/office/powerpoint/2010/main" val="11739205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2400"/>
            <a:ext cx="9905998" cy="1905000"/>
          </a:xfrm>
        </p:spPr>
        <p:txBody>
          <a:bodyPr/>
          <a:lstStyle/>
          <a:p>
            <a:pPr algn="ctr"/>
            <a:r>
              <a:rPr lang="en-US" dirty="0" smtClean="0"/>
              <a:t>EPIDEMIOLOGY</a:t>
            </a:r>
            <a:endParaRPr lang="en-US" dirty="0"/>
          </a:p>
        </p:txBody>
      </p:sp>
      <p:sp>
        <p:nvSpPr>
          <p:cNvPr id="3" name="Content Placeholder 2"/>
          <p:cNvSpPr>
            <a:spLocks noGrp="1"/>
          </p:cNvSpPr>
          <p:nvPr>
            <p:ph idx="1"/>
          </p:nvPr>
        </p:nvSpPr>
        <p:spPr>
          <a:xfrm>
            <a:off x="571500" y="2057400"/>
            <a:ext cx="10776857" cy="3804557"/>
          </a:xfrm>
        </p:spPr>
        <p:txBody>
          <a:bodyPr>
            <a:normAutofit fontScale="85000" lnSpcReduction="10000"/>
          </a:bodyPr>
          <a:lstStyle/>
          <a:p>
            <a:r>
              <a:rPr lang="en-US" dirty="0"/>
              <a:t>A recent study found that in healthcare settings, a short period without protective equipment may be sufficient for </a:t>
            </a:r>
            <a:r>
              <a:rPr lang="en-US" dirty="0" smtClean="0"/>
              <a:t>transmission</a:t>
            </a:r>
          </a:p>
          <a:p>
            <a:endParaRPr lang="en-US" dirty="0" smtClean="0"/>
          </a:p>
          <a:p>
            <a:pPr lvl="1"/>
            <a:r>
              <a:rPr lang="en-US" dirty="0" smtClean="0"/>
              <a:t> </a:t>
            </a:r>
            <a:r>
              <a:rPr lang="en-US" dirty="0"/>
              <a:t>a security guard in the </a:t>
            </a:r>
            <a:r>
              <a:rPr lang="en-US" dirty="0" err="1"/>
              <a:t>RoK</a:t>
            </a:r>
            <a:r>
              <a:rPr lang="en-US" dirty="0"/>
              <a:t> who was within 3 to 6 feet of a fatally-ill patient for 10 minutes without a mask, and without touching the patient, </a:t>
            </a:r>
            <a:r>
              <a:rPr lang="en-US" dirty="0" smtClean="0"/>
              <a:t>acquired </a:t>
            </a:r>
            <a:r>
              <a:rPr lang="en-US" dirty="0"/>
              <a:t>the infection</a:t>
            </a:r>
            <a:r>
              <a:rPr lang="en-US" dirty="0" smtClean="0"/>
              <a:t>.</a:t>
            </a:r>
          </a:p>
          <a:p>
            <a:pPr lvl="1"/>
            <a:endParaRPr lang="en-US" dirty="0" smtClean="0"/>
          </a:p>
          <a:p>
            <a:r>
              <a:rPr lang="en-US" dirty="0" smtClean="0"/>
              <a:t>The </a:t>
            </a:r>
            <a:r>
              <a:rPr lang="en-US" dirty="0"/>
              <a:t>potential for transmission from asymptomatic (but PCR positive) people is currently unclear. </a:t>
            </a:r>
            <a:endParaRPr lang="en-US" dirty="0" smtClean="0"/>
          </a:p>
          <a:p>
            <a:endParaRPr lang="en-US" dirty="0" smtClean="0"/>
          </a:p>
          <a:p>
            <a:pPr lvl="1"/>
            <a:r>
              <a:rPr lang="en-US" dirty="0" smtClean="0"/>
              <a:t>However</a:t>
            </a:r>
            <a:r>
              <a:rPr lang="en-US" dirty="0"/>
              <a:t>, there is evidence of asymptomatic carriage of the virus. </a:t>
            </a:r>
            <a:endParaRPr lang="en-US" dirty="0" smtClean="0"/>
          </a:p>
          <a:p>
            <a:pPr lvl="1"/>
            <a:endParaRPr lang="en-US" dirty="0"/>
          </a:p>
          <a:p>
            <a:r>
              <a:rPr lang="en-US" dirty="0"/>
              <a:t>The estimated incubation period is unknown and currently </a:t>
            </a:r>
            <a:r>
              <a:rPr lang="en-US" dirty="0" smtClean="0"/>
              <a:t>is considered </a:t>
            </a:r>
            <a:r>
              <a:rPr lang="en-US" dirty="0"/>
              <a:t>to be up to 14 days (2-14).</a:t>
            </a:r>
          </a:p>
        </p:txBody>
      </p:sp>
    </p:spTree>
    <p:extLst>
      <p:ext uri="{BB962C8B-B14F-4D97-AF65-F5344CB8AC3E}">
        <p14:creationId xmlns:p14="http://schemas.microsoft.com/office/powerpoint/2010/main" val="15028530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544" y="217714"/>
            <a:ext cx="9905998" cy="1905000"/>
          </a:xfrm>
        </p:spPr>
        <p:txBody>
          <a:bodyPr/>
          <a:lstStyle/>
          <a:p>
            <a:pPr algn="ctr"/>
            <a:r>
              <a:rPr lang="en-US" dirty="0" smtClean="0"/>
              <a:t>CLINICAL PRESENTATION</a:t>
            </a:r>
            <a:endParaRPr lang="en-US" dirty="0"/>
          </a:p>
        </p:txBody>
      </p:sp>
      <p:sp>
        <p:nvSpPr>
          <p:cNvPr id="3" name="Content Placeholder 2"/>
          <p:cNvSpPr>
            <a:spLocks noGrp="1"/>
          </p:cNvSpPr>
          <p:nvPr>
            <p:ph idx="1"/>
          </p:nvPr>
        </p:nvSpPr>
        <p:spPr>
          <a:xfrm>
            <a:off x="653143" y="1926771"/>
            <a:ext cx="10972800" cy="4620986"/>
          </a:xfrm>
        </p:spPr>
        <p:txBody>
          <a:bodyPr>
            <a:normAutofit/>
          </a:bodyPr>
          <a:lstStyle/>
          <a:p>
            <a:r>
              <a:rPr lang="en-US" dirty="0">
                <a:effectLst/>
              </a:rPr>
              <a:t>Typical early symptoms include fever, cough, chills, and shortness of breath. Pneumonia is common. Some cases have had diarrhea, nausea, or vomiting. </a:t>
            </a:r>
            <a:endParaRPr lang="en-US" dirty="0" smtClean="0">
              <a:effectLst/>
            </a:endParaRPr>
          </a:p>
          <a:p>
            <a:endParaRPr lang="en-US" dirty="0" smtClean="0">
              <a:effectLst/>
            </a:endParaRPr>
          </a:p>
          <a:p>
            <a:r>
              <a:rPr lang="en-US" dirty="0" smtClean="0">
                <a:effectLst/>
              </a:rPr>
              <a:t>Other </a:t>
            </a:r>
            <a:r>
              <a:rPr lang="en-US" dirty="0">
                <a:effectLst/>
              </a:rPr>
              <a:t>cases tested after their contact with MERS patients have had no symptoms</a:t>
            </a:r>
            <a:r>
              <a:rPr lang="en-US" dirty="0" smtClean="0">
                <a:effectLst/>
              </a:rPr>
              <a:t>.</a:t>
            </a:r>
          </a:p>
          <a:p>
            <a:pPr marL="0" indent="0">
              <a:buNone/>
            </a:pPr>
            <a:r>
              <a:rPr lang="en-US" dirty="0" smtClean="0">
                <a:effectLst/>
              </a:rPr>
              <a:t> </a:t>
            </a:r>
          </a:p>
          <a:p>
            <a:r>
              <a:rPr lang="en-US" dirty="0" smtClean="0">
                <a:effectLst/>
              </a:rPr>
              <a:t>Complications </a:t>
            </a:r>
            <a:r>
              <a:rPr lang="en-US" dirty="0">
                <a:effectLst/>
              </a:rPr>
              <a:t>of MERS include </a:t>
            </a:r>
            <a:r>
              <a:rPr lang="en-US" dirty="0" smtClean="0">
                <a:effectLst/>
              </a:rPr>
              <a:t>ARDS and MOSF. </a:t>
            </a:r>
            <a:endParaRPr lang="en-US" dirty="0" smtClean="0">
              <a:effectLst/>
            </a:endParaRPr>
          </a:p>
          <a:p>
            <a:pPr marL="0" indent="0">
              <a:buNone/>
            </a:pPr>
            <a:endParaRPr lang="en-US" dirty="0" smtClean="0">
              <a:effectLst/>
            </a:endParaRPr>
          </a:p>
          <a:p>
            <a:r>
              <a:rPr lang="en-US" dirty="0" smtClean="0">
                <a:effectLst/>
              </a:rPr>
              <a:t>Most </a:t>
            </a:r>
            <a:r>
              <a:rPr lang="en-US" dirty="0">
                <a:effectLst/>
              </a:rPr>
              <a:t>severe cases of MERS have had underlying chronic medical conditions. </a:t>
            </a:r>
            <a:endParaRPr lang="en-US" dirty="0" smtClean="0">
              <a:effectLst/>
            </a:endParaRPr>
          </a:p>
          <a:p>
            <a:endParaRPr lang="en-US" dirty="0" smtClean="0">
              <a:effectLst/>
            </a:endParaRPr>
          </a:p>
          <a:p>
            <a:r>
              <a:rPr lang="en-US" dirty="0" smtClean="0">
                <a:effectLst/>
              </a:rPr>
              <a:t>There </a:t>
            </a:r>
            <a:r>
              <a:rPr lang="en-US" dirty="0">
                <a:effectLst/>
              </a:rPr>
              <a:t>is no known vaccine </a:t>
            </a:r>
            <a:r>
              <a:rPr lang="en-US" dirty="0" smtClean="0">
                <a:effectLst/>
              </a:rPr>
              <a:t>(for humans) or specific drug therapy</a:t>
            </a:r>
            <a:endParaRPr lang="en-US" dirty="0"/>
          </a:p>
        </p:txBody>
      </p:sp>
    </p:spTree>
    <p:extLst>
      <p:ext uri="{BB962C8B-B14F-4D97-AF65-F5344CB8AC3E}">
        <p14:creationId xmlns:p14="http://schemas.microsoft.com/office/powerpoint/2010/main" val="19378558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230" y="-223157"/>
            <a:ext cx="9905998" cy="1905000"/>
          </a:xfrm>
        </p:spPr>
        <p:txBody>
          <a:bodyPr/>
          <a:lstStyle/>
          <a:p>
            <a:pPr algn="ctr"/>
            <a:r>
              <a:rPr lang="en-US" dirty="0" smtClean="0"/>
              <a:t>CLINICAL PRESENTATION</a:t>
            </a:r>
            <a:endParaRPr lang="en-US" dirty="0"/>
          </a:p>
        </p:txBody>
      </p:sp>
      <p:sp>
        <p:nvSpPr>
          <p:cNvPr id="3" name="Content Placeholder 2"/>
          <p:cNvSpPr>
            <a:spLocks noGrp="1"/>
          </p:cNvSpPr>
          <p:nvPr>
            <p:ph idx="1"/>
          </p:nvPr>
        </p:nvSpPr>
        <p:spPr>
          <a:xfrm>
            <a:off x="718458" y="1257300"/>
            <a:ext cx="10711542" cy="5029200"/>
          </a:xfrm>
        </p:spPr>
        <p:txBody>
          <a:bodyPr>
            <a:normAutofit/>
          </a:bodyPr>
          <a:lstStyle/>
          <a:p>
            <a:r>
              <a:rPr lang="en-US" sz="2800" dirty="0"/>
              <a:t>Radiographic findings may include unilateral or bilateral patchy densities or opacities, interstitial infiltrates, consolidation, and pleural effusions. </a:t>
            </a:r>
            <a:endParaRPr lang="en-US" sz="2800" dirty="0" smtClean="0"/>
          </a:p>
          <a:p>
            <a:endParaRPr lang="en-US" sz="2400" dirty="0" smtClean="0"/>
          </a:p>
        </p:txBody>
      </p:sp>
    </p:spTree>
    <p:extLst>
      <p:ext uri="{BB962C8B-B14F-4D97-AF65-F5344CB8AC3E}">
        <p14:creationId xmlns:p14="http://schemas.microsoft.com/office/powerpoint/2010/main" val="38969176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230" y="-223157"/>
            <a:ext cx="9905998" cy="1905000"/>
          </a:xfrm>
        </p:spPr>
        <p:txBody>
          <a:bodyPr/>
          <a:lstStyle/>
          <a:p>
            <a:pPr algn="ctr"/>
            <a:r>
              <a:rPr lang="en-US" dirty="0" smtClean="0"/>
              <a:t>CLINICAL PRESENTATION</a:t>
            </a:r>
            <a:endParaRPr lang="en-US" dirty="0"/>
          </a:p>
        </p:txBody>
      </p:sp>
      <p:sp>
        <p:nvSpPr>
          <p:cNvPr id="3" name="Content Placeholder 2"/>
          <p:cNvSpPr>
            <a:spLocks noGrp="1"/>
          </p:cNvSpPr>
          <p:nvPr>
            <p:ph idx="1"/>
          </p:nvPr>
        </p:nvSpPr>
        <p:spPr>
          <a:xfrm>
            <a:off x="718458" y="1257300"/>
            <a:ext cx="10711542" cy="5029200"/>
          </a:xfrm>
        </p:spPr>
        <p:txBody>
          <a:bodyPr>
            <a:normAutofit/>
          </a:bodyPr>
          <a:lstStyle/>
          <a:p>
            <a:r>
              <a:rPr lang="en-US" sz="2400" dirty="0" smtClean="0"/>
              <a:t>Rapid </a:t>
            </a:r>
            <a:r>
              <a:rPr lang="en-US" sz="2400" dirty="0"/>
              <a:t>progression to acute respiratory failure, acute respiratory distress syndrome (ARDS), refractory hypoxemia, and </a:t>
            </a:r>
            <a:r>
              <a:rPr lang="en-US" sz="2400" dirty="0" err="1"/>
              <a:t>extrapulmonary</a:t>
            </a:r>
            <a:r>
              <a:rPr lang="en-US" sz="2400" dirty="0"/>
              <a:t> complications (acute kidney injury requiring </a:t>
            </a:r>
            <a:r>
              <a:rPr lang="en-US" sz="2400" dirty="0" smtClean="0"/>
              <a:t>dialysis</a:t>
            </a:r>
            <a:r>
              <a:rPr lang="en-US" sz="2400" dirty="0" smtClean="0"/>
              <a:t>, </a:t>
            </a:r>
            <a:r>
              <a:rPr lang="en-US" sz="2400" dirty="0"/>
              <a:t>hypotension requiring vasopressors, hepatic inflammation, septic shock) has been reported.</a:t>
            </a:r>
          </a:p>
        </p:txBody>
      </p:sp>
    </p:spTree>
    <p:extLst>
      <p:ext uri="{BB962C8B-B14F-4D97-AF65-F5344CB8AC3E}">
        <p14:creationId xmlns:p14="http://schemas.microsoft.com/office/powerpoint/2010/main" val="368173000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230" y="-223157"/>
            <a:ext cx="9905998" cy="1905000"/>
          </a:xfrm>
        </p:spPr>
        <p:txBody>
          <a:bodyPr/>
          <a:lstStyle/>
          <a:p>
            <a:pPr algn="ctr"/>
            <a:r>
              <a:rPr lang="en-US" dirty="0" smtClean="0"/>
              <a:t>CLINICAL PRESENTATION</a:t>
            </a:r>
            <a:endParaRPr lang="en-US" dirty="0"/>
          </a:p>
        </p:txBody>
      </p:sp>
      <p:sp>
        <p:nvSpPr>
          <p:cNvPr id="3" name="Content Placeholder 2"/>
          <p:cNvSpPr>
            <a:spLocks noGrp="1"/>
          </p:cNvSpPr>
          <p:nvPr>
            <p:ph idx="1"/>
          </p:nvPr>
        </p:nvSpPr>
        <p:spPr>
          <a:xfrm>
            <a:off x="718458" y="1257300"/>
            <a:ext cx="10711542" cy="5029200"/>
          </a:xfrm>
        </p:spPr>
        <p:txBody>
          <a:bodyPr>
            <a:normAutofit fontScale="92500"/>
          </a:bodyPr>
          <a:lstStyle/>
          <a:p>
            <a:r>
              <a:rPr lang="en-US" sz="2400" dirty="0"/>
              <a:t>Laboratory findings at admission may include leukopenia, lymphopenia, thrombocytopenia, and elevated lactate </a:t>
            </a:r>
            <a:r>
              <a:rPr lang="en-US" sz="2400" dirty="0" smtClean="0"/>
              <a:t>levels</a:t>
            </a:r>
            <a:r>
              <a:rPr lang="en-US" sz="2400" dirty="0"/>
              <a:t>. </a:t>
            </a:r>
            <a:endParaRPr lang="en-US" sz="2400" dirty="0" smtClean="0"/>
          </a:p>
          <a:p>
            <a:endParaRPr lang="en-US" sz="2400" dirty="0" smtClean="0"/>
          </a:p>
          <a:p>
            <a:r>
              <a:rPr lang="en-US" sz="2400" dirty="0" smtClean="0"/>
              <a:t>Co-infection </a:t>
            </a:r>
            <a:r>
              <a:rPr lang="en-US" sz="2400" dirty="0"/>
              <a:t>with other respiratory viruses and a few cases of co-infection with community-acquired bacteria at admission has been </a:t>
            </a:r>
            <a:r>
              <a:rPr lang="en-US" sz="2400" dirty="0" smtClean="0"/>
              <a:t>reported</a:t>
            </a:r>
          </a:p>
          <a:p>
            <a:pPr marL="0" indent="0">
              <a:buNone/>
            </a:pPr>
            <a:endParaRPr lang="en-US" sz="2400" dirty="0" smtClean="0"/>
          </a:p>
          <a:p>
            <a:r>
              <a:rPr lang="en-US" sz="2400" dirty="0" smtClean="0"/>
              <a:t>MERS-</a:t>
            </a:r>
            <a:r>
              <a:rPr lang="en-US" sz="2400" dirty="0" err="1" smtClean="0"/>
              <a:t>CoV</a:t>
            </a:r>
            <a:r>
              <a:rPr lang="en-US" sz="2400" dirty="0" smtClean="0"/>
              <a:t> </a:t>
            </a:r>
            <a:r>
              <a:rPr lang="en-US" sz="2400" dirty="0"/>
              <a:t>virus can be detected with higher viral load and longer duration in the lower respiratory tract compared to the upper respiratory tract, and has been detected in feces, serum, and urine. </a:t>
            </a:r>
            <a:endParaRPr lang="en-US" sz="2400" dirty="0" smtClean="0"/>
          </a:p>
          <a:p>
            <a:endParaRPr lang="en-US" sz="2400" dirty="0"/>
          </a:p>
          <a:p>
            <a:pPr lvl="1"/>
            <a:r>
              <a:rPr lang="en-US" sz="2200" dirty="0" smtClean="0"/>
              <a:t>However</a:t>
            </a:r>
            <a:r>
              <a:rPr lang="en-US" sz="2200" dirty="0"/>
              <a:t>, very limited data are available on the duration of respiratory and </a:t>
            </a:r>
            <a:r>
              <a:rPr lang="en-US" sz="2200" dirty="0" err="1"/>
              <a:t>extrapulmonary</a:t>
            </a:r>
            <a:r>
              <a:rPr lang="en-US" sz="2200" dirty="0"/>
              <a:t> MERS-</a:t>
            </a:r>
            <a:r>
              <a:rPr lang="en-US" sz="2200" dirty="0" err="1"/>
              <a:t>CoV</a:t>
            </a:r>
            <a:r>
              <a:rPr lang="en-US" sz="2200" dirty="0"/>
              <a:t> shedding.</a:t>
            </a:r>
          </a:p>
        </p:txBody>
      </p:sp>
    </p:spTree>
    <p:extLst>
      <p:ext uri="{BB962C8B-B14F-4D97-AF65-F5344CB8AC3E}">
        <p14:creationId xmlns:p14="http://schemas.microsoft.com/office/powerpoint/2010/main" val="381918305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230" y="-223157"/>
            <a:ext cx="9905998" cy="1905000"/>
          </a:xfrm>
        </p:spPr>
        <p:txBody>
          <a:bodyPr/>
          <a:lstStyle/>
          <a:p>
            <a:pPr algn="ctr"/>
            <a:r>
              <a:rPr lang="en-US" dirty="0" smtClean="0"/>
              <a:t>CLINICAL PRESENTATION</a:t>
            </a:r>
            <a:endParaRPr lang="en-US" dirty="0"/>
          </a:p>
        </p:txBody>
      </p:sp>
      <p:sp>
        <p:nvSpPr>
          <p:cNvPr id="3" name="Content Placeholder 2"/>
          <p:cNvSpPr>
            <a:spLocks noGrp="1"/>
          </p:cNvSpPr>
          <p:nvPr>
            <p:ph idx="1"/>
          </p:nvPr>
        </p:nvSpPr>
        <p:spPr>
          <a:xfrm>
            <a:off x="718458" y="1257300"/>
            <a:ext cx="10711542" cy="5029200"/>
          </a:xfrm>
        </p:spPr>
        <p:txBody>
          <a:bodyPr>
            <a:noAutofit/>
          </a:bodyPr>
          <a:lstStyle/>
          <a:p>
            <a:r>
              <a:rPr lang="en-US" sz="1600" dirty="0"/>
              <a:t>On 14 September 2012, the United Kingdom </a:t>
            </a:r>
            <a:r>
              <a:rPr lang="en-US" sz="1600" dirty="0" smtClean="0"/>
              <a:t>Health Protection </a:t>
            </a:r>
            <a:r>
              <a:rPr lang="en-US" sz="1600" dirty="0"/>
              <a:t>Agency (HPA) Imported Fever Service </a:t>
            </a:r>
            <a:r>
              <a:rPr lang="en-US" sz="1600" dirty="0" smtClean="0"/>
              <a:t>was notified </a:t>
            </a:r>
            <a:r>
              <a:rPr lang="en-US" sz="1600" dirty="0"/>
              <a:t>of a case of unexplained severe </a:t>
            </a:r>
            <a:r>
              <a:rPr lang="en-US" sz="1600" dirty="0" smtClean="0"/>
              <a:t>respiratory illness </a:t>
            </a:r>
            <a:r>
              <a:rPr lang="en-US" sz="1600" dirty="0"/>
              <a:t>in a London intensive care unit. </a:t>
            </a:r>
            <a:endParaRPr lang="en-US" sz="1600" dirty="0" smtClean="0"/>
          </a:p>
          <a:p>
            <a:endParaRPr lang="en-US" sz="1600" dirty="0"/>
          </a:p>
          <a:p>
            <a:r>
              <a:rPr lang="en-US" sz="1600" dirty="0" smtClean="0"/>
              <a:t>The </a:t>
            </a:r>
            <a:r>
              <a:rPr lang="en-US" sz="1600" dirty="0"/>
              <a:t>patient </a:t>
            </a:r>
            <a:r>
              <a:rPr lang="en-US" sz="1600" dirty="0" smtClean="0"/>
              <a:t>had recently </a:t>
            </a:r>
            <a:r>
              <a:rPr lang="en-US" sz="1600" dirty="0"/>
              <a:t>transferred from Qatar and had a history </a:t>
            </a:r>
            <a:r>
              <a:rPr lang="en-US" sz="1600" dirty="0" smtClean="0"/>
              <a:t>of travel </a:t>
            </a:r>
            <a:r>
              <a:rPr lang="en-US" sz="1600" dirty="0"/>
              <a:t>to Saudi Arabia.</a:t>
            </a:r>
          </a:p>
          <a:p>
            <a:endParaRPr lang="en-US" sz="1600" dirty="0" smtClean="0"/>
          </a:p>
          <a:p>
            <a:r>
              <a:rPr lang="en-US" sz="1600" dirty="0" smtClean="0"/>
              <a:t>He </a:t>
            </a:r>
            <a:r>
              <a:rPr lang="en-US" sz="1600" dirty="0"/>
              <a:t>was a previously well 49 year-old man who </a:t>
            </a:r>
            <a:r>
              <a:rPr lang="en-US" sz="1600" dirty="0" smtClean="0"/>
              <a:t>developed a </a:t>
            </a:r>
            <a:r>
              <a:rPr lang="en-US" sz="1600" dirty="0"/>
              <a:t>mild undiagnosed respiratory illness </a:t>
            </a:r>
            <a:r>
              <a:rPr lang="en-US" sz="1600" dirty="0" smtClean="0"/>
              <a:t>while visiting </a:t>
            </a:r>
            <a:r>
              <a:rPr lang="en-US" sz="1600" dirty="0"/>
              <a:t>Saudi Arabia during August 2012, which </a:t>
            </a:r>
            <a:r>
              <a:rPr lang="en-US" sz="1600" dirty="0" smtClean="0"/>
              <a:t>fully resolved</a:t>
            </a:r>
            <a:r>
              <a:rPr lang="en-US" sz="1600" dirty="0"/>
              <a:t>. He subsequently presented to a </a:t>
            </a:r>
            <a:r>
              <a:rPr lang="en-US" sz="1600" dirty="0" smtClean="0"/>
              <a:t>physician in </a:t>
            </a:r>
            <a:r>
              <a:rPr lang="en-US" sz="1600" dirty="0"/>
              <a:t>Qatar on 3 September, with cough, myalgia </a:t>
            </a:r>
            <a:r>
              <a:rPr lang="en-US" sz="1600" dirty="0" smtClean="0"/>
              <a:t>and Arthralgia</a:t>
            </a:r>
            <a:r>
              <a:rPr lang="en-US" sz="1600" dirty="0"/>
              <a:t>, and was prescribed oral antibiotics. </a:t>
            </a:r>
            <a:endParaRPr lang="en-US" sz="1600" dirty="0" smtClean="0"/>
          </a:p>
          <a:p>
            <a:endParaRPr lang="en-US" sz="1600" dirty="0"/>
          </a:p>
          <a:p>
            <a:r>
              <a:rPr lang="en-US" sz="1600" dirty="0" smtClean="0"/>
              <a:t>Five days </a:t>
            </a:r>
            <a:r>
              <a:rPr lang="en-US" sz="1600" dirty="0"/>
              <a:t>later, he was admitted to a Qatari hospital </a:t>
            </a:r>
            <a:r>
              <a:rPr lang="en-US" sz="1600" dirty="0" smtClean="0"/>
              <a:t>with fever </a:t>
            </a:r>
            <a:r>
              <a:rPr lang="en-US" sz="1600" dirty="0"/>
              <a:t>(38.4 °C) and hypoxia, with oxygen </a:t>
            </a:r>
            <a:r>
              <a:rPr lang="en-US" sz="1600" dirty="0" smtClean="0"/>
              <a:t>saturation of </a:t>
            </a:r>
            <a:r>
              <a:rPr lang="en-US" sz="1600" dirty="0"/>
              <a:t>91% on room air. </a:t>
            </a:r>
            <a:endParaRPr lang="en-US" sz="1600" dirty="0" smtClean="0"/>
          </a:p>
          <a:p>
            <a:endParaRPr lang="en-US" sz="1600" dirty="0"/>
          </a:p>
          <a:p>
            <a:r>
              <a:rPr lang="en-US" sz="1600" dirty="0" smtClean="0"/>
              <a:t>A </a:t>
            </a:r>
            <a:r>
              <a:rPr lang="en-US" sz="1600" dirty="0"/>
              <a:t>chest X-ray showed </a:t>
            </a:r>
            <a:r>
              <a:rPr lang="en-US" sz="1600" dirty="0" smtClean="0"/>
              <a:t>bilateral lower </a:t>
            </a:r>
            <a:r>
              <a:rPr lang="en-US" sz="1600" dirty="0"/>
              <a:t>zone consolidation. He was treated with ceftriaxone</a:t>
            </a:r>
            <a:r>
              <a:rPr lang="en-US" sz="1600" dirty="0" smtClean="0"/>
              <a:t>,</a:t>
            </a:r>
            <a:endParaRPr lang="en-US" sz="1600" dirty="0"/>
          </a:p>
        </p:txBody>
      </p:sp>
    </p:spTree>
    <p:extLst>
      <p:ext uri="{BB962C8B-B14F-4D97-AF65-F5344CB8AC3E}">
        <p14:creationId xmlns:p14="http://schemas.microsoft.com/office/powerpoint/2010/main" val="26224888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230" y="-223157"/>
            <a:ext cx="9905998" cy="1905000"/>
          </a:xfrm>
        </p:spPr>
        <p:txBody>
          <a:bodyPr/>
          <a:lstStyle/>
          <a:p>
            <a:pPr algn="ctr"/>
            <a:r>
              <a:rPr lang="en-US" dirty="0" smtClean="0"/>
              <a:t>CLINICAL PRESENTATION</a:t>
            </a:r>
            <a:endParaRPr lang="en-US" dirty="0"/>
          </a:p>
        </p:txBody>
      </p:sp>
      <p:pic>
        <p:nvPicPr>
          <p:cNvPr id="5122" name="Picture 2" descr="X-ray of man with M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816" y="1074279"/>
            <a:ext cx="6153272" cy="533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10633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230" y="-223157"/>
            <a:ext cx="9905998" cy="1905000"/>
          </a:xfrm>
        </p:spPr>
        <p:txBody>
          <a:bodyPr/>
          <a:lstStyle/>
          <a:p>
            <a:pPr algn="ctr"/>
            <a:r>
              <a:rPr lang="en-US" dirty="0" smtClean="0"/>
              <a:t>CLINICAL PRESENTATION</a:t>
            </a:r>
            <a:endParaRPr lang="en-US" dirty="0"/>
          </a:p>
        </p:txBody>
      </p:sp>
      <p:sp>
        <p:nvSpPr>
          <p:cNvPr id="3" name="Content Placeholder 2"/>
          <p:cNvSpPr>
            <a:spLocks noGrp="1"/>
          </p:cNvSpPr>
          <p:nvPr>
            <p:ph idx="1"/>
          </p:nvPr>
        </p:nvSpPr>
        <p:spPr>
          <a:xfrm>
            <a:off x="718458" y="1257300"/>
            <a:ext cx="10711542" cy="5029200"/>
          </a:xfrm>
        </p:spPr>
        <p:txBody>
          <a:bodyPr>
            <a:noAutofit/>
          </a:bodyPr>
          <a:lstStyle/>
          <a:p>
            <a:r>
              <a:rPr lang="en-US" sz="1600" dirty="0"/>
              <a:t>After 48 </a:t>
            </a:r>
            <a:r>
              <a:rPr lang="en-US" sz="1600" dirty="0" smtClean="0"/>
              <a:t>hours, he </a:t>
            </a:r>
            <a:r>
              <a:rPr lang="en-US" sz="1600" dirty="0"/>
              <a:t>required intubation and ventilation and was </a:t>
            </a:r>
            <a:r>
              <a:rPr lang="en-US" sz="1600" dirty="0" smtClean="0"/>
              <a:t>transferred by </a:t>
            </a:r>
            <a:r>
              <a:rPr lang="en-US" sz="1600" dirty="0"/>
              <a:t>air ambulance to London. </a:t>
            </a:r>
            <a:endParaRPr lang="en-US" sz="1600" dirty="0" smtClean="0"/>
          </a:p>
          <a:p>
            <a:endParaRPr lang="en-US" sz="1600" dirty="0"/>
          </a:p>
          <a:p>
            <a:r>
              <a:rPr lang="en-US" sz="1600" dirty="0"/>
              <a:t>On admission to intensive care in London, he </a:t>
            </a:r>
            <a:r>
              <a:rPr lang="en-US" sz="1600" dirty="0" smtClean="0"/>
              <a:t>remained severely </a:t>
            </a:r>
            <a:r>
              <a:rPr lang="en-US" sz="1600" dirty="0"/>
              <a:t>hypoxic, achieving an arterial PaO2 of 6.5 </a:t>
            </a:r>
            <a:r>
              <a:rPr lang="en-US" sz="1600" dirty="0" err="1" smtClean="0"/>
              <a:t>kPA</a:t>
            </a:r>
            <a:r>
              <a:rPr lang="en-US" sz="1600" dirty="0" smtClean="0"/>
              <a:t> (normal </a:t>
            </a:r>
            <a:r>
              <a:rPr lang="en-US" sz="1600" dirty="0"/>
              <a:t>range: 11–13 </a:t>
            </a:r>
            <a:r>
              <a:rPr lang="en-US" sz="1600" dirty="0" err="1"/>
              <a:t>kPA</a:t>
            </a:r>
            <a:r>
              <a:rPr lang="en-US" sz="1600" dirty="0"/>
              <a:t>) on 100% oxygen with </a:t>
            </a:r>
            <a:r>
              <a:rPr lang="en-US" sz="1600" dirty="0" smtClean="0"/>
              <a:t>pressure-controlled </a:t>
            </a:r>
            <a:r>
              <a:rPr lang="en-US" sz="1600" dirty="0" smtClean="0"/>
              <a:t>ventilation</a:t>
            </a:r>
            <a:r>
              <a:rPr lang="en-US" sz="1600" dirty="0"/>
              <a:t>, and required </a:t>
            </a:r>
            <a:r>
              <a:rPr lang="en-US" sz="1600" dirty="0" smtClean="0"/>
              <a:t>low-dose norepinephrine </a:t>
            </a:r>
            <a:r>
              <a:rPr lang="en-US" sz="1600" dirty="0"/>
              <a:t>to maintain blood pressure. </a:t>
            </a:r>
            <a:endParaRPr lang="en-US" sz="1600" dirty="0" smtClean="0"/>
          </a:p>
          <a:p>
            <a:endParaRPr lang="en-US" sz="1600" dirty="0" smtClean="0"/>
          </a:p>
          <a:p>
            <a:r>
              <a:rPr lang="en-US" sz="1600" dirty="0" smtClean="0"/>
              <a:t>His white blood </a:t>
            </a:r>
            <a:r>
              <a:rPr lang="en-US" sz="1600" dirty="0"/>
              <a:t>cell count was 9.1 x 109/L (normal range: 4–11 </a:t>
            </a:r>
            <a:r>
              <a:rPr lang="en-US" sz="1600" dirty="0" smtClean="0"/>
              <a:t>x 109/L</a:t>
            </a:r>
            <a:r>
              <a:rPr lang="en-US" sz="1600" dirty="0"/>
              <a:t>), C-reactive protein 350 mg/L (normal range: </a:t>
            </a:r>
            <a:r>
              <a:rPr lang="en-US" sz="1600" dirty="0" smtClean="0"/>
              <a:t>0–10 mg/L</a:t>
            </a:r>
            <a:r>
              <a:rPr lang="en-US" sz="1600" dirty="0"/>
              <a:t>) and creatinine 353 </a:t>
            </a:r>
            <a:r>
              <a:rPr lang="en-US" sz="1600" dirty="0" err="1"/>
              <a:t>μmol</a:t>
            </a:r>
            <a:r>
              <a:rPr lang="en-US" sz="1600" dirty="0"/>
              <a:t>/L (normal range: </a:t>
            </a:r>
            <a:r>
              <a:rPr lang="en-US" sz="1600" dirty="0" smtClean="0"/>
              <a:t>53–97μmol/L</a:t>
            </a:r>
            <a:r>
              <a:rPr lang="en-US" sz="1600" dirty="0"/>
              <a:t>), with normal liver function and coagulation.</a:t>
            </a:r>
          </a:p>
          <a:p>
            <a:endParaRPr lang="en-US" sz="1600" dirty="0" smtClean="0"/>
          </a:p>
          <a:p>
            <a:r>
              <a:rPr lang="en-US" sz="1600" dirty="0" smtClean="0"/>
              <a:t>He </a:t>
            </a:r>
            <a:r>
              <a:rPr lang="en-US" sz="1600" dirty="0"/>
              <a:t>was treated with corticosteroids and </a:t>
            </a:r>
            <a:r>
              <a:rPr lang="en-US" sz="1600" dirty="0" smtClean="0"/>
              <a:t>broad-spectrum antibiotics</a:t>
            </a:r>
            <a:r>
              <a:rPr lang="en-US" sz="1600" dirty="0"/>
              <a:t>, initially </a:t>
            </a:r>
            <a:r>
              <a:rPr lang="en-US" sz="1600" dirty="0" err="1"/>
              <a:t>meropenem</a:t>
            </a:r>
            <a:r>
              <a:rPr lang="en-US" sz="1600" dirty="0"/>
              <a:t>, </a:t>
            </a:r>
            <a:r>
              <a:rPr lang="en-US" sz="1600" dirty="0" smtClean="0"/>
              <a:t>clarithromycin and </a:t>
            </a:r>
            <a:r>
              <a:rPr lang="en-US" sz="1600" dirty="0" err="1"/>
              <a:t>teicoplanin</a:t>
            </a:r>
            <a:r>
              <a:rPr lang="en-US" sz="1600" dirty="0"/>
              <a:t>. </a:t>
            </a:r>
            <a:r>
              <a:rPr lang="en-US" sz="1600" dirty="0" err="1"/>
              <a:t>Colistin</a:t>
            </a:r>
            <a:r>
              <a:rPr lang="en-US" sz="1600" dirty="0"/>
              <a:t> and liposomal amphotericin </a:t>
            </a:r>
            <a:r>
              <a:rPr lang="en-US" sz="1600" dirty="0" smtClean="0"/>
              <a:t>B were </a:t>
            </a:r>
            <a:r>
              <a:rPr lang="en-US" sz="1600" dirty="0"/>
              <a:t>subsequently added</a:t>
            </a:r>
            <a:r>
              <a:rPr lang="en-US" sz="1600" dirty="0" smtClean="0"/>
              <a:t>.</a:t>
            </a:r>
          </a:p>
          <a:p>
            <a:endParaRPr lang="en-US" sz="1600" dirty="0"/>
          </a:p>
          <a:p>
            <a:r>
              <a:rPr lang="en-US" sz="1600" dirty="0"/>
              <a:t>His condition deteriorated between 11 and </a:t>
            </a:r>
            <a:r>
              <a:rPr lang="en-US" sz="1600" dirty="0" smtClean="0"/>
              <a:t>20 September</a:t>
            </a:r>
            <a:r>
              <a:rPr lang="en-US" sz="1600" dirty="0"/>
              <a:t>, with progressive hypoxia. His </a:t>
            </a:r>
            <a:r>
              <a:rPr lang="en-US" sz="1600" dirty="0" smtClean="0"/>
              <a:t>C-reactive protein </a:t>
            </a:r>
            <a:r>
              <a:rPr lang="en-US" sz="1600" dirty="0"/>
              <a:t>level peaked at 440 mg/L and </a:t>
            </a:r>
            <a:r>
              <a:rPr lang="en-US" sz="1600" dirty="0" err="1"/>
              <a:t>procalcitonin</a:t>
            </a:r>
            <a:r>
              <a:rPr lang="en-US" sz="1600" dirty="0"/>
              <a:t> </a:t>
            </a:r>
            <a:r>
              <a:rPr lang="en-US" sz="1600" dirty="0" smtClean="0"/>
              <a:t>at68 </a:t>
            </a:r>
            <a:r>
              <a:rPr lang="en-US" sz="1600" dirty="0"/>
              <a:t>ng/ml (normal level: &lt;0.5 ng/ml). </a:t>
            </a:r>
            <a:endParaRPr lang="en-US" sz="1600" dirty="0" smtClean="0"/>
          </a:p>
        </p:txBody>
      </p:sp>
    </p:spTree>
    <p:extLst>
      <p:ext uri="{BB962C8B-B14F-4D97-AF65-F5344CB8AC3E}">
        <p14:creationId xmlns:p14="http://schemas.microsoft.com/office/powerpoint/2010/main" val="186241095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230" y="-223157"/>
            <a:ext cx="9905998" cy="1905000"/>
          </a:xfrm>
        </p:spPr>
        <p:txBody>
          <a:bodyPr/>
          <a:lstStyle/>
          <a:p>
            <a:pPr algn="ctr"/>
            <a:r>
              <a:rPr lang="en-US" dirty="0" smtClean="0"/>
              <a:t>CLINICAL PRESENTATION</a:t>
            </a:r>
            <a:endParaRPr lang="en-US" dirty="0"/>
          </a:p>
        </p:txBody>
      </p:sp>
      <p:sp>
        <p:nvSpPr>
          <p:cNvPr id="3" name="Content Placeholder 2"/>
          <p:cNvSpPr>
            <a:spLocks noGrp="1"/>
          </p:cNvSpPr>
          <p:nvPr>
            <p:ph idx="1"/>
          </p:nvPr>
        </p:nvSpPr>
        <p:spPr>
          <a:xfrm>
            <a:off x="718458" y="1257300"/>
            <a:ext cx="10711542" cy="5029200"/>
          </a:xfrm>
        </p:spPr>
        <p:txBody>
          <a:bodyPr>
            <a:noAutofit/>
          </a:bodyPr>
          <a:lstStyle/>
          <a:p>
            <a:r>
              <a:rPr lang="en-US" sz="2400" dirty="0" smtClean="0"/>
              <a:t>His </a:t>
            </a:r>
            <a:r>
              <a:rPr lang="en-US" sz="2400" dirty="0"/>
              <a:t>renal </a:t>
            </a:r>
            <a:r>
              <a:rPr lang="en-US" sz="2400" dirty="0" smtClean="0"/>
              <a:t>function worsened </a:t>
            </a:r>
            <a:r>
              <a:rPr lang="en-US" sz="2400" dirty="0"/>
              <a:t>and </a:t>
            </a:r>
            <a:r>
              <a:rPr lang="en-US" sz="2400" dirty="0" smtClean="0"/>
              <a:t>dialysis</a:t>
            </a:r>
            <a:r>
              <a:rPr lang="en-US" sz="2400" dirty="0" smtClean="0"/>
              <a:t> </a:t>
            </a:r>
            <a:r>
              <a:rPr lang="en-US" sz="2400" dirty="0"/>
              <a:t>was initiated on </a:t>
            </a:r>
            <a:r>
              <a:rPr lang="en-US" sz="2400" dirty="0" smtClean="0"/>
              <a:t>14 </a:t>
            </a:r>
            <a:r>
              <a:rPr lang="en-US" sz="2400" dirty="0"/>
              <a:t>September. </a:t>
            </a:r>
            <a:endParaRPr lang="en-US" sz="2400" dirty="0" smtClean="0"/>
          </a:p>
          <a:p>
            <a:endParaRPr lang="en-US" sz="2400" dirty="0"/>
          </a:p>
          <a:p>
            <a:r>
              <a:rPr lang="en-US" sz="2400" dirty="0" smtClean="0"/>
              <a:t>20 </a:t>
            </a:r>
            <a:r>
              <a:rPr lang="en-US" sz="2400" dirty="0"/>
              <a:t>September (day 17 of illness), </a:t>
            </a:r>
            <a:r>
              <a:rPr lang="en-US" sz="2400" dirty="0" smtClean="0"/>
              <a:t>extracorporeal membrane </a:t>
            </a:r>
            <a:r>
              <a:rPr lang="en-US" sz="2400" dirty="0"/>
              <a:t>oxygenation (ECMO) was </a:t>
            </a:r>
            <a:r>
              <a:rPr lang="en-US" sz="2400" dirty="0" smtClean="0"/>
              <a:t>started.</a:t>
            </a:r>
          </a:p>
          <a:p>
            <a:endParaRPr lang="en-US" sz="2400" dirty="0"/>
          </a:p>
          <a:p>
            <a:r>
              <a:rPr lang="en-US" sz="2400" dirty="0" smtClean="0"/>
              <a:t>As </a:t>
            </a:r>
            <a:r>
              <a:rPr lang="en-US" sz="2400" dirty="0"/>
              <a:t>of 2 October, he </a:t>
            </a:r>
            <a:r>
              <a:rPr lang="en-US" sz="2400" dirty="0" smtClean="0"/>
              <a:t>remained </a:t>
            </a:r>
            <a:r>
              <a:rPr lang="en-US" sz="2400" dirty="0"/>
              <a:t>stable but fully </a:t>
            </a:r>
            <a:r>
              <a:rPr lang="en-US" sz="2400" dirty="0" smtClean="0"/>
              <a:t>dependent on </a:t>
            </a:r>
            <a:r>
              <a:rPr lang="en-US" sz="2400" dirty="0"/>
              <a:t>ECMO after 13 days (day 30 of illness).</a:t>
            </a:r>
          </a:p>
        </p:txBody>
      </p:sp>
    </p:spTree>
    <p:extLst>
      <p:ext uri="{BB962C8B-B14F-4D97-AF65-F5344CB8AC3E}">
        <p14:creationId xmlns:p14="http://schemas.microsoft.com/office/powerpoint/2010/main" val="34732617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DISCLAIMERS</a:t>
            </a:r>
            <a:endParaRPr lang="en-US" sz="3600" dirty="0"/>
          </a:p>
        </p:txBody>
      </p:sp>
      <p:sp>
        <p:nvSpPr>
          <p:cNvPr id="3" name="Content Placeholder 2"/>
          <p:cNvSpPr>
            <a:spLocks noGrp="1"/>
          </p:cNvSpPr>
          <p:nvPr>
            <p:ph idx="1"/>
          </p:nvPr>
        </p:nvSpPr>
        <p:spPr/>
        <p:txBody>
          <a:bodyPr>
            <a:normAutofit fontScale="92500" lnSpcReduction="10000"/>
          </a:bodyPr>
          <a:lstStyle/>
          <a:p>
            <a:r>
              <a:rPr lang="en-US" sz="3200" dirty="0" smtClean="0"/>
              <a:t>I have no conflicts of interest</a:t>
            </a:r>
          </a:p>
          <a:p>
            <a:endParaRPr lang="en-US" sz="3200" dirty="0" smtClean="0"/>
          </a:p>
          <a:p>
            <a:r>
              <a:rPr lang="en-US" sz="3200" dirty="0" smtClean="0"/>
              <a:t>The opinions and statements of the presenter do not reflect those of his employer or the Oregon Society for Respiratory Care</a:t>
            </a:r>
          </a:p>
          <a:p>
            <a:pPr lvl="1"/>
            <a:r>
              <a:rPr lang="en-US" sz="3000" dirty="0" smtClean="0"/>
              <a:t>But they should</a:t>
            </a:r>
            <a:endParaRPr lang="en-US" sz="3000" dirty="0"/>
          </a:p>
        </p:txBody>
      </p:sp>
    </p:spTree>
    <p:extLst>
      <p:ext uri="{BB962C8B-B14F-4D97-AF65-F5344CB8AC3E}">
        <p14:creationId xmlns:p14="http://schemas.microsoft.com/office/powerpoint/2010/main" val="8615886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TREATMENT</a:t>
            </a:r>
            <a:endParaRPr lang="en-US" dirty="0"/>
          </a:p>
        </p:txBody>
      </p:sp>
      <p:sp>
        <p:nvSpPr>
          <p:cNvPr id="3" name="Content Placeholder 2"/>
          <p:cNvSpPr>
            <a:spLocks noGrp="1"/>
          </p:cNvSpPr>
          <p:nvPr>
            <p:ph idx="1"/>
          </p:nvPr>
        </p:nvSpPr>
        <p:spPr/>
        <p:txBody>
          <a:bodyPr>
            <a:normAutofit fontScale="77500" lnSpcReduction="20000"/>
          </a:bodyPr>
          <a:lstStyle/>
          <a:p>
            <a:r>
              <a:rPr lang="en-US" sz="4100" dirty="0">
                <a:effectLst/>
              </a:rPr>
              <a:t>The most important recommendation remains that </a:t>
            </a:r>
            <a:r>
              <a:rPr lang="en-US" sz="4100" dirty="0" smtClean="0">
                <a:effectLst/>
              </a:rPr>
              <a:t>high quality supportive </a:t>
            </a:r>
            <a:r>
              <a:rPr lang="en-US" sz="4100" dirty="0">
                <a:effectLst/>
              </a:rPr>
              <a:t>care is the keystone </a:t>
            </a:r>
            <a:r>
              <a:rPr lang="en-US" sz="4100" dirty="0" smtClean="0">
                <a:effectLst/>
              </a:rPr>
              <a:t> of </a:t>
            </a:r>
            <a:r>
              <a:rPr lang="en-US" sz="4100" dirty="0">
                <a:effectLst/>
              </a:rPr>
              <a:t>management, as </a:t>
            </a:r>
            <a:r>
              <a:rPr lang="en-US" sz="4100" dirty="0" smtClean="0">
                <a:effectLst/>
              </a:rPr>
              <a:t>expressed in </a:t>
            </a:r>
            <a:r>
              <a:rPr lang="en-US" sz="4100" dirty="0">
                <a:effectLst/>
              </a:rPr>
              <a:t>the updated </a:t>
            </a:r>
            <a:r>
              <a:rPr lang="en-US" sz="4100" dirty="0" smtClean="0">
                <a:effectLst/>
              </a:rPr>
              <a:t>WHO </a:t>
            </a:r>
            <a:r>
              <a:rPr lang="en-US" sz="4100" dirty="0">
                <a:effectLst/>
              </a:rPr>
              <a:t>Interim Guidance on </a:t>
            </a:r>
            <a:r>
              <a:rPr lang="en-US" sz="4100" dirty="0" smtClean="0">
                <a:effectLst/>
              </a:rPr>
              <a:t>MERS: http</a:t>
            </a:r>
            <a:r>
              <a:rPr lang="en-US" sz="4100" dirty="0">
                <a:effectLst/>
              </a:rPr>
              <a:t>://</a:t>
            </a:r>
            <a:r>
              <a:rPr lang="en-US" sz="4100" dirty="0" smtClean="0">
                <a:effectLst/>
              </a:rPr>
              <a:t>www.who.int/csr/disease/coronavirus_infections/case-management-ipc/en</a:t>
            </a:r>
            <a:endParaRPr lang="en-US" sz="4100" dirty="0">
              <a:effectLst/>
            </a:endParaRPr>
          </a:p>
          <a:p>
            <a:pPr marL="0" indent="0">
              <a:buNone/>
            </a:pPr>
            <a:endParaRPr lang="en-US" dirty="0">
              <a:effectLst/>
            </a:endParaRPr>
          </a:p>
          <a:p>
            <a:endParaRPr lang="en-US" dirty="0"/>
          </a:p>
        </p:txBody>
      </p:sp>
    </p:spTree>
    <p:extLst>
      <p:ext uri="{BB962C8B-B14F-4D97-AF65-F5344CB8AC3E}">
        <p14:creationId xmlns:p14="http://schemas.microsoft.com/office/powerpoint/2010/main" val="1674786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TREATMENT</a:t>
            </a:r>
            <a:endParaRPr lang="en-US" dirty="0"/>
          </a:p>
        </p:txBody>
      </p:sp>
      <p:sp>
        <p:nvSpPr>
          <p:cNvPr id="3" name="Content Placeholder 2"/>
          <p:cNvSpPr>
            <a:spLocks noGrp="1"/>
          </p:cNvSpPr>
          <p:nvPr>
            <p:ph idx="1"/>
          </p:nvPr>
        </p:nvSpPr>
        <p:spPr/>
        <p:txBody>
          <a:bodyPr>
            <a:normAutofit fontScale="77500" lnSpcReduction="20000"/>
          </a:bodyPr>
          <a:lstStyle/>
          <a:p>
            <a:r>
              <a:rPr lang="en-US" sz="3600" dirty="0"/>
              <a:t>As with other coronaviruses, no antiviral agents are recommended for the treatment of Middle East respiratory syndrome coronavirus (MERS-</a:t>
            </a:r>
            <a:r>
              <a:rPr lang="en-US" sz="3600" dirty="0" err="1"/>
              <a:t>CoV</a:t>
            </a:r>
            <a:r>
              <a:rPr lang="en-US" sz="3600" dirty="0"/>
              <a:t>) infection</a:t>
            </a:r>
            <a:r>
              <a:rPr lang="en-US" sz="3600" dirty="0" smtClean="0"/>
              <a:t>.</a:t>
            </a:r>
          </a:p>
          <a:p>
            <a:endParaRPr lang="en-US" sz="3600" dirty="0"/>
          </a:p>
          <a:p>
            <a:pPr lvl="1"/>
            <a:r>
              <a:rPr lang="en-US" sz="3400" dirty="0" err="1" smtClean="0"/>
              <a:t>Ribivirin</a:t>
            </a:r>
            <a:r>
              <a:rPr lang="en-US" sz="3400" dirty="0" smtClean="0"/>
              <a:t> not effective in the clinical setting</a:t>
            </a:r>
          </a:p>
          <a:p>
            <a:pPr lvl="1"/>
            <a:endParaRPr lang="en-US" sz="3400" dirty="0"/>
          </a:p>
          <a:p>
            <a:pPr lvl="1"/>
            <a:r>
              <a:rPr lang="en-US" sz="3400" dirty="0" smtClean="0"/>
              <a:t>Use of interferon appears equally ineffective</a:t>
            </a:r>
            <a:endParaRPr lang="en-US" dirty="0">
              <a:effectLst/>
            </a:endParaRPr>
          </a:p>
          <a:p>
            <a:endParaRPr lang="en-US" dirty="0"/>
          </a:p>
        </p:txBody>
      </p:sp>
    </p:spTree>
    <p:extLst>
      <p:ext uri="{BB962C8B-B14F-4D97-AF65-F5344CB8AC3E}">
        <p14:creationId xmlns:p14="http://schemas.microsoft.com/office/powerpoint/2010/main" val="38145436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TREATMENT</a:t>
            </a:r>
            <a:endParaRPr lang="en-US" dirty="0"/>
          </a:p>
        </p:txBody>
      </p:sp>
      <p:sp>
        <p:nvSpPr>
          <p:cNvPr id="3" name="Content Placeholder 2"/>
          <p:cNvSpPr>
            <a:spLocks noGrp="1"/>
          </p:cNvSpPr>
          <p:nvPr>
            <p:ph idx="1"/>
          </p:nvPr>
        </p:nvSpPr>
        <p:spPr>
          <a:xfrm>
            <a:off x="743676" y="2666999"/>
            <a:ext cx="10445791" cy="3124201"/>
          </a:xfrm>
        </p:spPr>
        <p:txBody>
          <a:bodyPr>
            <a:normAutofit/>
          </a:bodyPr>
          <a:lstStyle/>
          <a:p>
            <a:r>
              <a:rPr lang="en-US" sz="3600" dirty="0" smtClean="0"/>
              <a:t>Mechanical ventilation using lung-protective strategies</a:t>
            </a:r>
          </a:p>
          <a:p>
            <a:endParaRPr lang="en-US" sz="3600" dirty="0" smtClean="0">
              <a:effectLst/>
            </a:endParaRPr>
          </a:p>
          <a:p>
            <a:r>
              <a:rPr lang="en-US" sz="3600" dirty="0" smtClean="0">
                <a:effectLst/>
              </a:rPr>
              <a:t>ECMO?</a:t>
            </a:r>
            <a:endParaRPr lang="en-US" dirty="0">
              <a:effectLst/>
            </a:endParaRPr>
          </a:p>
          <a:p>
            <a:endParaRPr lang="en-US" dirty="0"/>
          </a:p>
        </p:txBody>
      </p:sp>
    </p:spTree>
    <p:extLst>
      <p:ext uri="{BB962C8B-B14F-4D97-AF65-F5344CB8AC3E}">
        <p14:creationId xmlns:p14="http://schemas.microsoft.com/office/powerpoint/2010/main" val="211487597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905000"/>
          </a:xfrm>
        </p:spPr>
        <p:txBody>
          <a:bodyPr/>
          <a:lstStyle/>
          <a:p>
            <a:pPr algn="ctr"/>
            <a:r>
              <a:rPr lang="en-US" dirty="0" smtClean="0"/>
              <a:t>TREATMENT</a:t>
            </a:r>
            <a:endParaRPr lang="en-US" dirty="0"/>
          </a:p>
        </p:txBody>
      </p:sp>
      <p:pic>
        <p:nvPicPr>
          <p:cNvPr id="5" name="Picture 4"/>
          <p:cNvPicPr>
            <a:picLocks noChangeAspect="1"/>
          </p:cNvPicPr>
          <p:nvPr/>
        </p:nvPicPr>
        <p:blipFill>
          <a:blip r:embed="rId2"/>
          <a:stretch>
            <a:fillRect/>
          </a:stretch>
        </p:blipFill>
        <p:spPr>
          <a:xfrm>
            <a:off x="2719730" y="1468125"/>
            <a:ext cx="6867973" cy="5156362"/>
          </a:xfrm>
          <a:prstGeom prst="rect">
            <a:avLst/>
          </a:prstGeom>
        </p:spPr>
      </p:pic>
    </p:spTree>
    <p:extLst>
      <p:ext uri="{BB962C8B-B14F-4D97-AF65-F5344CB8AC3E}">
        <p14:creationId xmlns:p14="http://schemas.microsoft.com/office/powerpoint/2010/main" val="195357917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001" y="232016"/>
            <a:ext cx="9905998" cy="1905000"/>
          </a:xfrm>
        </p:spPr>
        <p:txBody>
          <a:bodyPr/>
          <a:lstStyle/>
          <a:p>
            <a:pPr algn="ctr"/>
            <a:r>
              <a:rPr lang="en-US" dirty="0" smtClean="0"/>
              <a:t>References/sources</a:t>
            </a:r>
            <a:endParaRPr lang="en-US" dirty="0"/>
          </a:p>
        </p:txBody>
      </p:sp>
      <p:sp>
        <p:nvSpPr>
          <p:cNvPr id="3" name="Content Placeholder 2"/>
          <p:cNvSpPr>
            <a:spLocks noGrp="1"/>
          </p:cNvSpPr>
          <p:nvPr>
            <p:ph idx="1"/>
          </p:nvPr>
        </p:nvSpPr>
        <p:spPr/>
        <p:txBody>
          <a:bodyPr>
            <a:noAutofit/>
          </a:bodyPr>
          <a:lstStyle/>
          <a:p>
            <a:r>
              <a:rPr lang="en-US" dirty="0" smtClean="0"/>
              <a:t>1</a:t>
            </a:r>
            <a:r>
              <a:rPr lang="en-US" dirty="0"/>
              <a:t>. World Health Organization. Middle East respiratory syndrome coronavirus (MERS-</a:t>
            </a:r>
            <a:r>
              <a:rPr lang="en-US" dirty="0" err="1"/>
              <a:t>CoV</a:t>
            </a:r>
            <a:r>
              <a:rPr lang="en-US" dirty="0"/>
              <a:t>) - updates 23 September 2012 to 6 January 2016</a:t>
            </a:r>
            <a:r>
              <a:rPr lang="en-US" i="1" dirty="0"/>
              <a:t>. </a:t>
            </a:r>
            <a:r>
              <a:rPr lang="en-US" dirty="0"/>
              <a:t>2015. </a:t>
            </a:r>
            <a:endParaRPr lang="en-US" dirty="0" smtClean="0"/>
          </a:p>
          <a:p>
            <a:pPr marL="0" indent="0">
              <a:buNone/>
            </a:pPr>
            <a:endParaRPr lang="en-US" dirty="0"/>
          </a:p>
          <a:p>
            <a:r>
              <a:rPr lang="en-US" dirty="0"/>
              <a:t>2. Kim T JJ, Kim SM, </a:t>
            </a:r>
            <a:r>
              <a:rPr lang="en-US" dirty="0" err="1"/>
              <a:t>Seo</a:t>
            </a:r>
            <a:r>
              <a:rPr lang="en-US" dirty="0"/>
              <a:t> DW, Lee YS, Kim WY, Lim KS, Sung H, Kim M, Chong YP, Lee SO, Choi SH, Kim YS, Woo JH, Kim SH. Transmission among health care worker contacts with a Middle East respiratory syndrome patient in a single Korean center. </a:t>
            </a:r>
            <a:r>
              <a:rPr lang="en-US" i="1" dirty="0" err="1"/>
              <a:t>Clin</a:t>
            </a:r>
            <a:r>
              <a:rPr lang="en-US" i="1" dirty="0"/>
              <a:t> </a:t>
            </a:r>
            <a:r>
              <a:rPr lang="en-US" i="1" dirty="0" err="1"/>
              <a:t>Microbiol</a:t>
            </a:r>
            <a:r>
              <a:rPr lang="en-US" i="1" dirty="0"/>
              <a:t> Infect </a:t>
            </a:r>
            <a:r>
              <a:rPr lang="en-US" dirty="0"/>
              <a:t>15 September 2015. </a:t>
            </a:r>
            <a:endParaRPr lang="en-US" dirty="0" smtClean="0"/>
          </a:p>
          <a:p>
            <a:endParaRPr lang="en-US" dirty="0"/>
          </a:p>
          <a:p>
            <a:r>
              <a:rPr lang="en-US" dirty="0"/>
              <a:t>3. </a:t>
            </a:r>
            <a:r>
              <a:rPr lang="en-US" dirty="0" err="1"/>
              <a:t>Memish</a:t>
            </a:r>
            <a:r>
              <a:rPr lang="en-US" dirty="0"/>
              <a:t> ZA, </a:t>
            </a:r>
            <a:r>
              <a:rPr lang="en-US" dirty="0" err="1"/>
              <a:t>Assiri</a:t>
            </a:r>
            <a:r>
              <a:rPr lang="en-US" dirty="0"/>
              <a:t> AM, Al-</a:t>
            </a:r>
            <a:r>
              <a:rPr lang="en-US" dirty="0" err="1"/>
              <a:t>Tawfiq</a:t>
            </a:r>
            <a:r>
              <a:rPr lang="en-US" dirty="0"/>
              <a:t> JA. Middle East respiratory syndrome coronavirus (MERS-</a:t>
            </a:r>
            <a:r>
              <a:rPr lang="en-US" dirty="0" err="1"/>
              <a:t>CoV</a:t>
            </a:r>
            <a:r>
              <a:rPr lang="en-US" dirty="0"/>
              <a:t>) viral shedding in the respiratory tract: an observational analysis with infection control implications</a:t>
            </a:r>
            <a:r>
              <a:rPr lang="en-US" i="1" dirty="0"/>
              <a:t>. </a:t>
            </a:r>
            <a:r>
              <a:rPr lang="en-US" i="1" dirty="0" err="1"/>
              <a:t>Int</a:t>
            </a:r>
            <a:r>
              <a:rPr lang="en-US" i="1" dirty="0"/>
              <a:t> J Infect Dis </a:t>
            </a:r>
            <a:r>
              <a:rPr lang="en-US" dirty="0"/>
              <a:t>2014;29:307-308. </a:t>
            </a:r>
          </a:p>
        </p:txBody>
      </p:sp>
    </p:spTree>
    <p:extLst>
      <p:ext uri="{BB962C8B-B14F-4D97-AF65-F5344CB8AC3E}">
        <p14:creationId xmlns:p14="http://schemas.microsoft.com/office/powerpoint/2010/main" val="376274936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References/sources</a:t>
            </a:r>
            <a:endParaRPr lang="en-US" dirty="0"/>
          </a:p>
        </p:txBody>
      </p:sp>
      <p:sp>
        <p:nvSpPr>
          <p:cNvPr id="3" name="Content Placeholder 2"/>
          <p:cNvSpPr>
            <a:spLocks noGrp="1"/>
          </p:cNvSpPr>
          <p:nvPr>
            <p:ph idx="1"/>
          </p:nvPr>
        </p:nvSpPr>
        <p:spPr/>
        <p:txBody>
          <a:bodyPr>
            <a:noAutofit/>
          </a:bodyPr>
          <a:lstStyle/>
          <a:p>
            <a:r>
              <a:rPr lang="en-US" dirty="0"/>
              <a:t>4. Al-</a:t>
            </a:r>
            <a:r>
              <a:rPr lang="en-US" dirty="0" err="1"/>
              <a:t>Gethamy</a:t>
            </a:r>
            <a:r>
              <a:rPr lang="en-US" dirty="0"/>
              <a:t> M, </a:t>
            </a:r>
            <a:r>
              <a:rPr lang="en-US" dirty="0" err="1"/>
              <a:t>Corman</a:t>
            </a:r>
            <a:r>
              <a:rPr lang="en-US" dirty="0"/>
              <a:t> VM, </a:t>
            </a:r>
            <a:r>
              <a:rPr lang="en-US" dirty="0" err="1"/>
              <a:t>Hussain</a:t>
            </a:r>
            <a:r>
              <a:rPr lang="en-US" dirty="0"/>
              <a:t> R, Al-</a:t>
            </a:r>
            <a:r>
              <a:rPr lang="en-US" dirty="0" err="1"/>
              <a:t>Tawfiq</a:t>
            </a:r>
            <a:r>
              <a:rPr lang="en-US" dirty="0"/>
              <a:t> JA, </a:t>
            </a:r>
            <a:r>
              <a:rPr lang="en-US" dirty="0" err="1"/>
              <a:t>Drosten</a:t>
            </a:r>
            <a:r>
              <a:rPr lang="en-US" dirty="0"/>
              <a:t> C, </a:t>
            </a:r>
            <a:r>
              <a:rPr lang="en-US" dirty="0" err="1"/>
              <a:t>Memish</a:t>
            </a:r>
            <a:r>
              <a:rPr lang="en-US" dirty="0"/>
              <a:t> ZA. A case of long-term excretion and subclinical infection with MERS-Coronavirus in a health care worker</a:t>
            </a:r>
            <a:r>
              <a:rPr lang="en-US" i="1" dirty="0"/>
              <a:t>. </a:t>
            </a:r>
            <a:r>
              <a:rPr lang="en-US" i="1" dirty="0" err="1"/>
              <a:t>Clin</a:t>
            </a:r>
            <a:r>
              <a:rPr lang="en-US" i="1" dirty="0"/>
              <a:t> Infect Dis </a:t>
            </a:r>
            <a:r>
              <a:rPr lang="en-US" dirty="0"/>
              <a:t>2014. </a:t>
            </a:r>
            <a:endParaRPr lang="en-US" dirty="0" smtClean="0"/>
          </a:p>
          <a:p>
            <a:endParaRPr lang="en-US" dirty="0"/>
          </a:p>
          <a:p>
            <a:r>
              <a:rPr lang="en-US" dirty="0"/>
              <a:t>5. </a:t>
            </a:r>
            <a:r>
              <a:rPr lang="en-US" dirty="0" err="1"/>
              <a:t>Drosten</a:t>
            </a:r>
            <a:r>
              <a:rPr lang="en-US" dirty="0"/>
              <a:t> C, Meyer B, Müller MA, </a:t>
            </a:r>
            <a:r>
              <a:rPr lang="en-US" dirty="0" err="1"/>
              <a:t>Corman</a:t>
            </a:r>
            <a:r>
              <a:rPr lang="en-US" dirty="0"/>
              <a:t> VM, Al-</a:t>
            </a:r>
            <a:r>
              <a:rPr lang="en-US" dirty="0" err="1"/>
              <a:t>Masri</a:t>
            </a:r>
            <a:r>
              <a:rPr lang="en-US" dirty="0"/>
              <a:t> M, </a:t>
            </a:r>
            <a:r>
              <a:rPr lang="en-US" dirty="0" err="1"/>
              <a:t>Hossain</a:t>
            </a:r>
            <a:r>
              <a:rPr lang="en-US" dirty="0"/>
              <a:t> R, et al. Transmission of MERS-Coronavirus in Household Contacts</a:t>
            </a:r>
            <a:r>
              <a:rPr lang="en-US" i="1" dirty="0"/>
              <a:t>. New England Journal of Medicine </a:t>
            </a:r>
            <a:r>
              <a:rPr lang="en-US" dirty="0"/>
              <a:t>2014;371(9). </a:t>
            </a:r>
            <a:endParaRPr lang="en-US" dirty="0" smtClean="0"/>
          </a:p>
          <a:p>
            <a:endParaRPr lang="en-US" dirty="0"/>
          </a:p>
          <a:p>
            <a:r>
              <a:rPr lang="en-US" dirty="0"/>
              <a:t>6. </a:t>
            </a:r>
            <a:r>
              <a:rPr lang="en-US" dirty="0" err="1"/>
              <a:t>Lipkin</a:t>
            </a:r>
            <a:r>
              <a:rPr lang="en-US" dirty="0"/>
              <a:t> WI. Middle East Respiratory Syndrome Coronavirus Recombination and the Evolution of Science and Public Health in China</a:t>
            </a:r>
            <a:r>
              <a:rPr lang="en-US" i="1" dirty="0"/>
              <a:t>.</a:t>
            </a:r>
            <a:r>
              <a:rPr lang="en-US" dirty="0"/>
              <a:t>8 September 2015 </a:t>
            </a:r>
            <a:r>
              <a:rPr lang="en-US" dirty="0" err="1"/>
              <a:t>mBio</a:t>
            </a:r>
            <a:r>
              <a:rPr lang="en-US" dirty="0"/>
              <a:t> vol. 6 no. 5 e01381-15. </a:t>
            </a:r>
          </a:p>
        </p:txBody>
      </p:sp>
    </p:spTree>
    <p:extLst>
      <p:ext uri="{BB962C8B-B14F-4D97-AF65-F5344CB8AC3E}">
        <p14:creationId xmlns:p14="http://schemas.microsoft.com/office/powerpoint/2010/main" val="234483525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References/sources</a:t>
            </a:r>
            <a:endParaRPr lang="en-US" dirty="0"/>
          </a:p>
        </p:txBody>
      </p:sp>
      <p:sp>
        <p:nvSpPr>
          <p:cNvPr id="3" name="Content Placeholder 2"/>
          <p:cNvSpPr>
            <a:spLocks noGrp="1"/>
          </p:cNvSpPr>
          <p:nvPr>
            <p:ph idx="1"/>
          </p:nvPr>
        </p:nvSpPr>
        <p:spPr/>
        <p:txBody>
          <a:bodyPr>
            <a:noAutofit/>
          </a:bodyPr>
          <a:lstStyle/>
          <a:p>
            <a:r>
              <a:rPr lang="en-US" dirty="0"/>
              <a:t>7. World Health Organization. WHO Risk Assessment, Middle East respiratory syndrome coronavirus (MERS-</a:t>
            </a:r>
            <a:r>
              <a:rPr lang="en-US" dirty="0" err="1"/>
              <a:t>CoV</a:t>
            </a:r>
            <a:r>
              <a:rPr lang="en-US" dirty="0"/>
              <a:t>) </a:t>
            </a:r>
            <a:r>
              <a:rPr lang="en-US" dirty="0" smtClean="0"/>
              <a:t>2014</a:t>
            </a:r>
            <a:r>
              <a:rPr lang="en-US" dirty="0"/>
              <a:t>. </a:t>
            </a:r>
            <a:endParaRPr lang="en-US" dirty="0" smtClean="0"/>
          </a:p>
          <a:p>
            <a:endParaRPr lang="en-US" dirty="0"/>
          </a:p>
          <a:p>
            <a:r>
              <a:rPr lang="en-US" dirty="0"/>
              <a:t>8. Wood R, </a:t>
            </a:r>
            <a:r>
              <a:rPr lang="en-US" dirty="0" err="1"/>
              <a:t>Donaghy</a:t>
            </a:r>
            <a:r>
              <a:rPr lang="en-US" dirty="0"/>
              <a:t> M, </a:t>
            </a:r>
            <a:r>
              <a:rPr lang="en-US" dirty="0" err="1"/>
              <a:t>Dundas</a:t>
            </a:r>
            <a:r>
              <a:rPr lang="en-US" dirty="0"/>
              <a:t> S. Monitoring patients in the community with suspected </a:t>
            </a:r>
            <a:r>
              <a:rPr lang="en-US" i="1" dirty="0"/>
              <a:t>Escherichia coli </a:t>
            </a:r>
            <a:r>
              <a:rPr lang="en-US" dirty="0"/>
              <a:t>0157 infection during a large outbreak in Scotland in 1996</a:t>
            </a:r>
            <a:r>
              <a:rPr lang="en-US" i="1" dirty="0"/>
              <a:t>. </a:t>
            </a:r>
            <a:r>
              <a:rPr lang="en-US" i="1" dirty="0" err="1"/>
              <a:t>Epidemiol</a:t>
            </a:r>
            <a:r>
              <a:rPr lang="en-US" i="1" dirty="0"/>
              <a:t> Infect </a:t>
            </a:r>
            <a:r>
              <a:rPr lang="en-US" dirty="0"/>
              <a:t>2001;127:413-420. </a:t>
            </a:r>
            <a:endParaRPr lang="en-US" dirty="0" smtClean="0"/>
          </a:p>
          <a:p>
            <a:endParaRPr lang="en-US" dirty="0"/>
          </a:p>
          <a:p>
            <a:r>
              <a:rPr lang="en-US" dirty="0"/>
              <a:t>9. World Health Organization. Middle East respiratory syndrome coronavirus (MERS-</a:t>
            </a:r>
            <a:r>
              <a:rPr lang="en-US" dirty="0" err="1"/>
              <a:t>CoV</a:t>
            </a:r>
            <a:r>
              <a:rPr lang="en-US" dirty="0"/>
              <a:t>) - update 29 November 2013</a:t>
            </a:r>
            <a:r>
              <a:rPr lang="en-US" i="1" dirty="0"/>
              <a:t>. </a:t>
            </a:r>
            <a:r>
              <a:rPr lang="en-US" dirty="0"/>
              <a:t>2013. </a:t>
            </a:r>
          </a:p>
        </p:txBody>
      </p:sp>
    </p:spTree>
    <p:extLst>
      <p:ext uri="{BB962C8B-B14F-4D97-AF65-F5344CB8AC3E}">
        <p14:creationId xmlns:p14="http://schemas.microsoft.com/office/powerpoint/2010/main" val="120422090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References/sources</a:t>
            </a:r>
            <a:endParaRPr lang="en-US" dirty="0"/>
          </a:p>
        </p:txBody>
      </p:sp>
      <p:sp>
        <p:nvSpPr>
          <p:cNvPr id="3" name="Content Placeholder 2"/>
          <p:cNvSpPr>
            <a:spLocks noGrp="1"/>
          </p:cNvSpPr>
          <p:nvPr>
            <p:ph idx="1"/>
          </p:nvPr>
        </p:nvSpPr>
        <p:spPr/>
        <p:txBody>
          <a:bodyPr>
            <a:noAutofit/>
          </a:bodyPr>
          <a:lstStyle/>
          <a:p>
            <a:r>
              <a:rPr lang="en-US" dirty="0"/>
              <a:t>10. Meyer B MM, </a:t>
            </a:r>
            <a:r>
              <a:rPr lang="en-US" dirty="0" err="1"/>
              <a:t>Corman</a:t>
            </a:r>
            <a:r>
              <a:rPr lang="en-US" dirty="0"/>
              <a:t> VM, </a:t>
            </a:r>
            <a:r>
              <a:rPr lang="en-US" dirty="0" err="1"/>
              <a:t>Reusken</a:t>
            </a:r>
            <a:r>
              <a:rPr lang="en-US" dirty="0"/>
              <a:t> CBEM, Ritz D, </a:t>
            </a:r>
            <a:r>
              <a:rPr lang="en-US" dirty="0" err="1"/>
              <a:t>Godeke</a:t>
            </a:r>
            <a:r>
              <a:rPr lang="en-US" dirty="0"/>
              <a:t> G-D, et al.,. Antibodies against MERS coronavirus in dromedary camels, United Arab Emirates, 2003 and 2013. </a:t>
            </a:r>
            <a:r>
              <a:rPr lang="en-US" dirty="0" err="1"/>
              <a:t>Emerg</a:t>
            </a:r>
            <a:r>
              <a:rPr lang="en-US" dirty="0"/>
              <a:t> Infect Dis [Internet]. 2014 </a:t>
            </a:r>
            <a:r>
              <a:rPr lang="en-US" dirty="0" smtClean="0"/>
              <a:t>Apr </a:t>
            </a:r>
            <a:r>
              <a:rPr lang="en-US" i="1" dirty="0"/>
              <a:t>. </a:t>
            </a:r>
            <a:endParaRPr lang="en-US" i="1" dirty="0" smtClean="0"/>
          </a:p>
          <a:p>
            <a:endParaRPr lang="en-US" dirty="0"/>
          </a:p>
          <a:p>
            <a:r>
              <a:rPr lang="en-US" dirty="0"/>
              <a:t>11. </a:t>
            </a:r>
            <a:r>
              <a:rPr lang="en-US" dirty="0" err="1"/>
              <a:t>Alagaili</a:t>
            </a:r>
            <a:r>
              <a:rPr lang="en-US" dirty="0"/>
              <a:t> AN, </a:t>
            </a:r>
            <a:r>
              <a:rPr lang="en-US" dirty="0" err="1"/>
              <a:t>Briese</a:t>
            </a:r>
            <a:r>
              <a:rPr lang="en-US" dirty="0"/>
              <a:t> T, Mishra N, </a:t>
            </a:r>
            <a:r>
              <a:rPr lang="en-US" dirty="0" err="1"/>
              <a:t>Kapoor</a:t>
            </a:r>
            <a:r>
              <a:rPr lang="en-US" dirty="0"/>
              <a:t> V, </a:t>
            </a:r>
            <a:r>
              <a:rPr lang="en-US" dirty="0" err="1"/>
              <a:t>Sameroff</a:t>
            </a:r>
            <a:r>
              <a:rPr lang="en-US" dirty="0"/>
              <a:t> SC, de Wit E, et al. Middle East respiratory syndrome coronavirus infection in dromedary camels in </a:t>
            </a:r>
            <a:r>
              <a:rPr lang="en-US" dirty="0" err="1"/>
              <a:t>saudi</a:t>
            </a:r>
            <a:r>
              <a:rPr lang="en-US" dirty="0"/>
              <a:t> </a:t>
            </a:r>
            <a:r>
              <a:rPr lang="en-US" dirty="0" err="1"/>
              <a:t>arabia</a:t>
            </a:r>
            <a:r>
              <a:rPr lang="en-US" i="1" dirty="0"/>
              <a:t>. </a:t>
            </a:r>
            <a:r>
              <a:rPr lang="en-US" i="1" dirty="0" err="1"/>
              <a:t>MBio</a:t>
            </a:r>
            <a:r>
              <a:rPr lang="en-US" i="1" dirty="0"/>
              <a:t> </a:t>
            </a:r>
            <a:r>
              <a:rPr lang="en-US" dirty="0"/>
              <a:t>2014;5(2). </a:t>
            </a:r>
            <a:endParaRPr lang="en-US" dirty="0" smtClean="0"/>
          </a:p>
          <a:p>
            <a:endParaRPr lang="en-US" dirty="0"/>
          </a:p>
          <a:p>
            <a:r>
              <a:rPr lang="en-US" dirty="0"/>
              <a:t>12. Chu DKW PL, </a:t>
            </a:r>
            <a:r>
              <a:rPr lang="en-US" dirty="0" err="1"/>
              <a:t>Gomaa</a:t>
            </a:r>
            <a:r>
              <a:rPr lang="en-US" dirty="0"/>
              <a:t> MM, </a:t>
            </a:r>
            <a:r>
              <a:rPr lang="en-US" dirty="0" err="1"/>
              <a:t>Shehata</a:t>
            </a:r>
            <a:r>
              <a:rPr lang="en-US" dirty="0"/>
              <a:t> MM, </a:t>
            </a:r>
            <a:r>
              <a:rPr lang="en-US" dirty="0" err="1"/>
              <a:t>Perera</a:t>
            </a:r>
            <a:r>
              <a:rPr lang="en-US" dirty="0"/>
              <a:t> RAPM, </a:t>
            </a:r>
            <a:r>
              <a:rPr lang="en-US" dirty="0" err="1"/>
              <a:t>Zeid</a:t>
            </a:r>
            <a:r>
              <a:rPr lang="en-US" dirty="0"/>
              <a:t> DA, et al.,. MERS coronaviruses in dromedary camels, Egypt. </a:t>
            </a:r>
            <a:r>
              <a:rPr lang="en-US" dirty="0" err="1"/>
              <a:t>Emerg</a:t>
            </a:r>
            <a:r>
              <a:rPr lang="en-US" dirty="0"/>
              <a:t> Infect Dis [Internet]. 2014 </a:t>
            </a:r>
            <a:r>
              <a:rPr lang="en-US" dirty="0" smtClean="0"/>
              <a:t>Jun. </a:t>
            </a:r>
            <a:endParaRPr lang="en-US" dirty="0"/>
          </a:p>
        </p:txBody>
      </p:sp>
    </p:spTree>
    <p:extLst>
      <p:ext uri="{BB962C8B-B14F-4D97-AF65-F5344CB8AC3E}">
        <p14:creationId xmlns:p14="http://schemas.microsoft.com/office/powerpoint/2010/main" val="252443871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619" y="-202777"/>
            <a:ext cx="9905998" cy="1905000"/>
          </a:xfrm>
        </p:spPr>
        <p:txBody>
          <a:bodyPr/>
          <a:lstStyle/>
          <a:p>
            <a:pPr algn="ctr"/>
            <a:r>
              <a:rPr lang="en-US" dirty="0" smtClean="0"/>
              <a:t>References/sources</a:t>
            </a:r>
            <a:endParaRPr lang="en-US" dirty="0"/>
          </a:p>
        </p:txBody>
      </p:sp>
      <p:sp>
        <p:nvSpPr>
          <p:cNvPr id="3" name="Content Placeholder 2"/>
          <p:cNvSpPr>
            <a:spLocks noGrp="1"/>
          </p:cNvSpPr>
          <p:nvPr>
            <p:ph idx="1"/>
          </p:nvPr>
        </p:nvSpPr>
        <p:spPr>
          <a:xfrm>
            <a:off x="1141413" y="2300857"/>
            <a:ext cx="9905998" cy="3124201"/>
          </a:xfrm>
        </p:spPr>
        <p:txBody>
          <a:bodyPr>
            <a:noAutofit/>
          </a:bodyPr>
          <a:lstStyle/>
          <a:p>
            <a:r>
              <a:rPr lang="en-US" dirty="0" smtClean="0"/>
              <a:t>12. </a:t>
            </a:r>
            <a:r>
              <a:rPr lang="en-US" dirty="0" err="1" smtClean="0"/>
              <a:t>Danielsson</a:t>
            </a:r>
            <a:r>
              <a:rPr lang="en-US" dirty="0" smtClean="0"/>
              <a:t> </a:t>
            </a:r>
            <a:r>
              <a:rPr lang="en-US" dirty="0"/>
              <a:t>N, Team EIR, Catchpole M. Novel coronavirus associated with severe respiratory disease: case definition and public health measures. Euro </a:t>
            </a:r>
            <a:r>
              <a:rPr lang="en-US" dirty="0" err="1"/>
              <a:t>Surveill</a:t>
            </a:r>
            <a:r>
              <a:rPr lang="en-US" dirty="0"/>
              <a:t> 2012;17(39). </a:t>
            </a:r>
            <a:endParaRPr lang="en-US" dirty="0" smtClean="0"/>
          </a:p>
          <a:p>
            <a:endParaRPr lang="en-US" dirty="0"/>
          </a:p>
          <a:p>
            <a:r>
              <a:rPr lang="en-US" dirty="0" smtClean="0"/>
              <a:t>13. </a:t>
            </a:r>
            <a:r>
              <a:rPr lang="en-US" dirty="0" err="1" smtClean="0"/>
              <a:t>Zaki</a:t>
            </a:r>
            <a:r>
              <a:rPr lang="en-US" dirty="0" smtClean="0"/>
              <a:t> </a:t>
            </a:r>
            <a:r>
              <a:rPr lang="en-US" dirty="0"/>
              <a:t>AM, van </a:t>
            </a:r>
            <a:r>
              <a:rPr lang="en-US" dirty="0" err="1"/>
              <a:t>Boheemen</a:t>
            </a:r>
            <a:r>
              <a:rPr lang="en-US" dirty="0"/>
              <a:t> S, </a:t>
            </a:r>
            <a:r>
              <a:rPr lang="en-US" dirty="0" err="1"/>
              <a:t>Bestebroer</a:t>
            </a:r>
            <a:r>
              <a:rPr lang="en-US" dirty="0"/>
              <a:t> TM, </a:t>
            </a:r>
            <a:r>
              <a:rPr lang="en-US" dirty="0" err="1"/>
              <a:t>Osterhaus</a:t>
            </a:r>
            <a:r>
              <a:rPr lang="en-US" dirty="0"/>
              <a:t> AD, </a:t>
            </a:r>
            <a:r>
              <a:rPr lang="en-US" dirty="0" err="1"/>
              <a:t>Fouchier</a:t>
            </a:r>
            <a:r>
              <a:rPr lang="en-US" dirty="0"/>
              <a:t> RA. Isolation of a novel coronavirus from a man with pneumonia in Saudi Arabia. N </a:t>
            </a:r>
            <a:r>
              <a:rPr lang="en-US" dirty="0" err="1"/>
              <a:t>Engl</a:t>
            </a:r>
            <a:r>
              <a:rPr lang="en-US" dirty="0"/>
              <a:t> J Med 2012;367:1814–20. </a:t>
            </a:r>
            <a:endParaRPr lang="en-US" dirty="0" smtClean="0"/>
          </a:p>
          <a:p>
            <a:endParaRPr lang="en-US" dirty="0"/>
          </a:p>
          <a:p>
            <a:r>
              <a:rPr lang="en-US" dirty="0" smtClean="0"/>
              <a:t>14. case </a:t>
            </a:r>
            <a:r>
              <a:rPr lang="en-US" dirty="0"/>
              <a:t>of severe lower respiratory tract disease associated with a novel coronavirus—February 11, 2013. Stockholm, Sweden: European Centre for Disease Prevention and Control; 2013. Available at </a:t>
            </a:r>
            <a:r>
              <a:rPr lang="en-US" dirty="0">
                <a:hlinkClick r:id="rId2"/>
              </a:rPr>
              <a:t>http://www.ecdc.europa.eu/en/press/news/lists/news/ecdc_dispform.aspx?list=32e43ee8%2de230%2d4424%2da783%2d85742124029a&amp;id=841&amp;rootfolder=%2fen%2fpress%2fnews%2flists%2fnews</a:t>
            </a:r>
            <a:r>
              <a:rPr lang="en-US" dirty="0"/>
              <a:t>. </a:t>
            </a:r>
          </a:p>
          <a:p>
            <a:r>
              <a:rPr lang="en-US" dirty="0" smtClean="0"/>
              <a:t>Available </a:t>
            </a:r>
            <a:r>
              <a:rPr lang="en-US" dirty="0"/>
              <a:t>at </a:t>
            </a:r>
            <a:r>
              <a:rPr lang="en-US" dirty="0">
                <a:hlinkClick r:id="rId3"/>
              </a:rPr>
              <a:t>http://www.hpa.org.uk/newscentre/nationalpressreleases</a:t>
            </a:r>
            <a:r>
              <a:rPr lang="en-US" dirty="0"/>
              <a:t>. </a:t>
            </a:r>
          </a:p>
        </p:txBody>
      </p:sp>
    </p:spTree>
    <p:extLst>
      <p:ext uri="{BB962C8B-B14F-4D97-AF65-F5344CB8AC3E}">
        <p14:creationId xmlns:p14="http://schemas.microsoft.com/office/powerpoint/2010/main" val="205932712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619" y="-202777"/>
            <a:ext cx="9905998" cy="1905000"/>
          </a:xfrm>
        </p:spPr>
        <p:txBody>
          <a:bodyPr/>
          <a:lstStyle/>
          <a:p>
            <a:pPr algn="ctr"/>
            <a:r>
              <a:rPr lang="en-US" dirty="0" smtClean="0"/>
              <a:t>References/sources</a:t>
            </a:r>
            <a:endParaRPr lang="en-US" dirty="0"/>
          </a:p>
        </p:txBody>
      </p:sp>
      <p:sp>
        <p:nvSpPr>
          <p:cNvPr id="3" name="Content Placeholder 2"/>
          <p:cNvSpPr>
            <a:spLocks noGrp="1"/>
          </p:cNvSpPr>
          <p:nvPr>
            <p:ph idx="1"/>
          </p:nvPr>
        </p:nvSpPr>
        <p:spPr>
          <a:xfrm>
            <a:off x="1141413" y="2300857"/>
            <a:ext cx="9905998" cy="3124201"/>
          </a:xfrm>
        </p:spPr>
        <p:txBody>
          <a:bodyPr>
            <a:noAutofit/>
          </a:bodyPr>
          <a:lstStyle/>
          <a:p>
            <a:r>
              <a:rPr lang="en-US" dirty="0" smtClean="0"/>
              <a:t>15. </a:t>
            </a:r>
            <a:r>
              <a:rPr lang="en-US" dirty="0"/>
              <a:t>Health Protection Agency. Update on family cluster of novel coronavirus infection in the UK. London, United Kingdom: Health Protection Agency; 2013. Available at </a:t>
            </a:r>
            <a:r>
              <a:rPr lang="en-US" dirty="0">
                <a:hlinkClick r:id="rId2"/>
              </a:rPr>
              <a:t>http://www.hpa.org.uk/newscentre/nationalpressreleases</a:t>
            </a:r>
            <a:r>
              <a:rPr lang="en-US" dirty="0"/>
              <a:t>. </a:t>
            </a:r>
            <a:endParaRPr lang="en-US" dirty="0" smtClean="0"/>
          </a:p>
          <a:p>
            <a:endParaRPr lang="en-US" dirty="0"/>
          </a:p>
          <a:p>
            <a:r>
              <a:rPr lang="en-US" dirty="0" smtClean="0"/>
              <a:t>16. Health </a:t>
            </a:r>
            <a:r>
              <a:rPr lang="en-US" dirty="0"/>
              <a:t>Protection Agency. Case of novel coronavirus identified in the UK. London, United Kingdom: Health Protection Agency; 2013. Available at </a:t>
            </a:r>
            <a:r>
              <a:rPr lang="en-US" dirty="0">
                <a:hlinkClick r:id="rId2"/>
              </a:rPr>
              <a:t>http://www.hpa.org.uk/newscentre/nationalpressreleases</a:t>
            </a:r>
            <a:r>
              <a:rPr lang="en-US" dirty="0"/>
              <a:t>. </a:t>
            </a:r>
            <a:endParaRPr lang="en-US" dirty="0" smtClean="0"/>
          </a:p>
          <a:p>
            <a:endParaRPr lang="en-US" dirty="0"/>
          </a:p>
          <a:p>
            <a:r>
              <a:rPr lang="en-US" dirty="0" smtClean="0"/>
              <a:t>17. European </a:t>
            </a:r>
            <a:r>
              <a:rPr lang="en-US" dirty="0"/>
              <a:t>Centre for Disease Prevention and Control. Epidemiological update: case of severe lower respiratory tract disease associated with a novel coronavirus—February 11, 2013. Stockholm, Sweden: European Centre for Disease Prevention and Control; 2013. Available at </a:t>
            </a:r>
            <a:r>
              <a:rPr lang="en-US" dirty="0">
                <a:hlinkClick r:id="rId3"/>
              </a:rPr>
              <a:t>http://www.ecdc.europa.eu/en/press/news/lists/news/ecdc_dispform.aspx?list=32e43ee8%2de230%2d4424%2da783%2d85742124029a&amp;id=841&amp;rootfolder=%2fen%2fpress%2fnews%2flists%2fnews</a:t>
            </a:r>
            <a:r>
              <a:rPr lang="en-US" dirty="0"/>
              <a:t>. </a:t>
            </a:r>
            <a:endParaRPr lang="en-US" dirty="0"/>
          </a:p>
        </p:txBody>
      </p:sp>
    </p:spTree>
    <p:extLst>
      <p:ext uri="{BB962C8B-B14F-4D97-AF65-F5344CB8AC3E}">
        <p14:creationId xmlns:p14="http://schemas.microsoft.com/office/powerpoint/2010/main" val="30362496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905000"/>
          </a:xfrm>
        </p:spPr>
        <p:txBody>
          <a:bodyPr/>
          <a:lstStyle/>
          <a:p>
            <a:pPr algn="ctr"/>
            <a:r>
              <a:rPr lang="en-US" sz="3600" dirty="0" smtClean="0"/>
              <a:t>BACKGROUND</a:t>
            </a:r>
            <a:endParaRPr lang="en-US" sz="3600" dirty="0"/>
          </a:p>
        </p:txBody>
      </p:sp>
      <p:sp>
        <p:nvSpPr>
          <p:cNvPr id="3" name="Content Placeholder 2"/>
          <p:cNvSpPr>
            <a:spLocks noGrp="1"/>
          </p:cNvSpPr>
          <p:nvPr>
            <p:ph idx="1"/>
          </p:nvPr>
        </p:nvSpPr>
        <p:spPr>
          <a:xfrm>
            <a:off x="1141413" y="1687285"/>
            <a:ext cx="9905998" cy="4452258"/>
          </a:xfrm>
        </p:spPr>
        <p:txBody>
          <a:bodyPr>
            <a:normAutofit lnSpcReduction="10000"/>
          </a:bodyPr>
          <a:lstStyle/>
          <a:p>
            <a:r>
              <a:rPr lang="en-US" sz="2400" dirty="0"/>
              <a:t>During the summer of 2012, in Jeddah, Saudi Arabia, </a:t>
            </a:r>
            <a:r>
              <a:rPr lang="en-US" sz="2400" dirty="0" smtClean="0"/>
              <a:t>A coronavirus </a:t>
            </a:r>
            <a:r>
              <a:rPr lang="en-US" sz="2400" dirty="0"/>
              <a:t>(</a:t>
            </a:r>
            <a:r>
              <a:rPr lang="en-US" sz="2400" dirty="0" err="1"/>
              <a:t>CoV</a:t>
            </a:r>
            <a:r>
              <a:rPr lang="en-US" sz="2400" dirty="0"/>
              <a:t>) was isolated from the sputum of a patient with </a:t>
            </a:r>
            <a:r>
              <a:rPr lang="en-US" sz="2400" dirty="0" smtClean="0"/>
              <a:t>pneumonia </a:t>
            </a:r>
            <a:r>
              <a:rPr lang="en-US" sz="2400" dirty="0"/>
              <a:t>and renal failure </a:t>
            </a:r>
            <a:endParaRPr lang="en-US" sz="2400" dirty="0" smtClean="0"/>
          </a:p>
          <a:p>
            <a:endParaRPr lang="en-US" sz="2400" dirty="0" smtClean="0"/>
          </a:p>
          <a:p>
            <a:pPr lvl="1"/>
            <a:r>
              <a:rPr lang="en-US" sz="2400" dirty="0" smtClean="0"/>
              <a:t>The </a:t>
            </a:r>
            <a:r>
              <a:rPr lang="en-US" sz="2400" dirty="0"/>
              <a:t>isolate was provisionally called human coronavirus Erasmus Medical Center (EMC</a:t>
            </a:r>
            <a:r>
              <a:rPr lang="en-US" sz="2400" dirty="0" smtClean="0"/>
              <a:t>).</a:t>
            </a:r>
          </a:p>
          <a:p>
            <a:pPr lvl="1"/>
            <a:endParaRPr lang="en-US" sz="2400" dirty="0"/>
          </a:p>
          <a:p>
            <a:r>
              <a:rPr lang="en-US" sz="2400" dirty="0" smtClean="0"/>
              <a:t>In September </a:t>
            </a:r>
            <a:r>
              <a:rPr lang="en-US" sz="2400" dirty="0"/>
              <a:t>2012, the same type of virus, </a:t>
            </a:r>
            <a:r>
              <a:rPr lang="en-US" sz="2400" dirty="0" smtClean="0"/>
              <a:t>re-named</a:t>
            </a:r>
            <a:r>
              <a:rPr lang="en-US" sz="2400" dirty="0" smtClean="0"/>
              <a:t> </a:t>
            </a:r>
            <a:r>
              <a:rPr lang="en-US" sz="2400" dirty="0"/>
              <a:t>human coronavirus England 1, was recovered from a patient with severe respiratory illness who had been transferred from the </a:t>
            </a:r>
            <a:r>
              <a:rPr lang="en-US" sz="2400" dirty="0" smtClean="0"/>
              <a:t>Middle </a:t>
            </a:r>
            <a:r>
              <a:rPr lang="en-US" sz="2400" dirty="0"/>
              <a:t>East to </a:t>
            </a:r>
            <a:r>
              <a:rPr lang="en-US" sz="2400" dirty="0" smtClean="0"/>
              <a:t>London</a:t>
            </a:r>
            <a:endParaRPr lang="en-US" sz="2400" dirty="0" smtClean="0"/>
          </a:p>
          <a:p>
            <a:endParaRPr lang="en-US" dirty="0"/>
          </a:p>
        </p:txBody>
      </p:sp>
    </p:spTree>
    <p:extLst>
      <p:ext uri="{BB962C8B-B14F-4D97-AF65-F5344CB8AC3E}">
        <p14:creationId xmlns:p14="http://schemas.microsoft.com/office/powerpoint/2010/main" val="59166748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23552"/>
            <a:ext cx="9905998" cy="1905000"/>
          </a:xfrm>
        </p:spPr>
        <p:txBody>
          <a:bodyPr/>
          <a:lstStyle/>
          <a:p>
            <a:pPr algn="ctr"/>
            <a:r>
              <a:rPr lang="en-US" dirty="0" smtClean="0"/>
              <a:t>References/sources</a:t>
            </a:r>
            <a:endParaRPr lang="en-US" dirty="0"/>
          </a:p>
        </p:txBody>
      </p:sp>
      <p:sp>
        <p:nvSpPr>
          <p:cNvPr id="3" name="Content Placeholder 2"/>
          <p:cNvSpPr>
            <a:spLocks noGrp="1"/>
          </p:cNvSpPr>
          <p:nvPr>
            <p:ph idx="1"/>
          </p:nvPr>
        </p:nvSpPr>
        <p:spPr>
          <a:xfrm>
            <a:off x="1095649" y="2140671"/>
            <a:ext cx="9905998" cy="3124201"/>
          </a:xfrm>
        </p:spPr>
        <p:txBody>
          <a:bodyPr>
            <a:noAutofit/>
          </a:bodyPr>
          <a:lstStyle/>
          <a:p>
            <a:r>
              <a:rPr lang="en-US" dirty="0" smtClean="0"/>
              <a:t>19. Health </a:t>
            </a:r>
            <a:r>
              <a:rPr lang="en-US" dirty="0"/>
              <a:t>Protection Agency. Further UK case of novel coronavirus. London, United Kingdom: Health Protection Agency; 2013. Available at </a:t>
            </a:r>
            <a:r>
              <a:rPr lang="en-US" dirty="0">
                <a:hlinkClick r:id="rId2"/>
              </a:rPr>
              <a:t>http://www.hpa.org.uk/newscentre/nationalpressreleases</a:t>
            </a:r>
            <a:r>
              <a:rPr lang="en-US" dirty="0"/>
              <a:t>. </a:t>
            </a:r>
            <a:endParaRPr lang="en-US" dirty="0" smtClean="0"/>
          </a:p>
          <a:p>
            <a:endParaRPr lang="en-US" dirty="0"/>
          </a:p>
          <a:p>
            <a:r>
              <a:rPr lang="en-US" dirty="0" smtClean="0"/>
              <a:t>20. Health </a:t>
            </a:r>
            <a:r>
              <a:rPr lang="en-US" dirty="0"/>
              <a:t>Protection Agency. Third case of novel coronavirus infection identified in family cluster. London, United Kingdom: Health Protection Agency; 2013. Available at </a:t>
            </a:r>
            <a:r>
              <a:rPr lang="en-US" dirty="0">
                <a:hlinkClick r:id="rId2"/>
              </a:rPr>
              <a:t>http://www.hpa.org.uk/newscentre/nationalpressreleases</a:t>
            </a:r>
            <a:r>
              <a:rPr lang="en-US" dirty="0"/>
              <a:t>. </a:t>
            </a:r>
            <a:endParaRPr lang="en-US" dirty="0" smtClean="0"/>
          </a:p>
          <a:p>
            <a:endParaRPr lang="en-US" dirty="0"/>
          </a:p>
          <a:p>
            <a:r>
              <a:rPr lang="en-US" dirty="0" smtClean="0"/>
              <a:t>21. </a:t>
            </a:r>
            <a:r>
              <a:rPr lang="en-US" dirty="0"/>
              <a:t>Cowling BJ, Park M, Fang VJ, Wu P, Leung GM, Wu JT. Preliminary epidemiological assessment of MERS-</a:t>
            </a:r>
            <a:r>
              <a:rPr lang="en-US" dirty="0" err="1"/>
              <a:t>CoV</a:t>
            </a:r>
            <a:r>
              <a:rPr lang="en-US" dirty="0"/>
              <a:t> outbreak in South Korea, May to June 2015. Euro </a:t>
            </a:r>
            <a:r>
              <a:rPr lang="en-US" dirty="0" err="1"/>
              <a:t>Surveill</a:t>
            </a:r>
            <a:r>
              <a:rPr lang="en-US" dirty="0"/>
              <a:t>. 2015;20(25</a:t>
            </a:r>
            <a:r>
              <a:rPr lang="en-US" dirty="0" smtClean="0"/>
              <a:t>)</a:t>
            </a:r>
            <a:endParaRPr lang="en-US" dirty="0"/>
          </a:p>
        </p:txBody>
      </p:sp>
    </p:spTree>
    <p:extLst>
      <p:ext uri="{BB962C8B-B14F-4D97-AF65-F5344CB8AC3E}">
        <p14:creationId xmlns:p14="http://schemas.microsoft.com/office/powerpoint/2010/main" val="123936548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23552"/>
            <a:ext cx="9905998" cy="1905000"/>
          </a:xfrm>
        </p:spPr>
        <p:txBody>
          <a:bodyPr/>
          <a:lstStyle/>
          <a:p>
            <a:pPr algn="ctr"/>
            <a:r>
              <a:rPr lang="en-US" dirty="0" smtClean="0"/>
              <a:t>References/sources</a:t>
            </a:r>
            <a:endParaRPr lang="en-US" dirty="0"/>
          </a:p>
        </p:txBody>
      </p:sp>
      <p:sp>
        <p:nvSpPr>
          <p:cNvPr id="3" name="Content Placeholder 2"/>
          <p:cNvSpPr>
            <a:spLocks noGrp="1"/>
          </p:cNvSpPr>
          <p:nvPr>
            <p:ph idx="1"/>
          </p:nvPr>
        </p:nvSpPr>
        <p:spPr>
          <a:xfrm>
            <a:off x="1095649" y="2140671"/>
            <a:ext cx="9905998" cy="3124201"/>
          </a:xfrm>
        </p:spPr>
        <p:txBody>
          <a:bodyPr>
            <a:noAutofit/>
          </a:bodyPr>
          <a:lstStyle/>
          <a:p>
            <a:r>
              <a:rPr lang="en-US" dirty="0" smtClean="0"/>
              <a:t>22. </a:t>
            </a:r>
            <a:r>
              <a:rPr lang="en-US" dirty="0" err="1"/>
              <a:t>Reusken</a:t>
            </a:r>
            <a:r>
              <a:rPr lang="en-US" dirty="0"/>
              <a:t> CB, </a:t>
            </a:r>
            <a:r>
              <a:rPr lang="en-US" dirty="0" err="1"/>
              <a:t>Farag</a:t>
            </a:r>
            <a:r>
              <a:rPr lang="en-US" dirty="0"/>
              <a:t> EA, </a:t>
            </a:r>
            <a:r>
              <a:rPr lang="en-US" dirty="0" err="1"/>
              <a:t>Haagmans</a:t>
            </a:r>
            <a:r>
              <a:rPr lang="en-US" dirty="0"/>
              <a:t> BL, </a:t>
            </a:r>
            <a:r>
              <a:rPr lang="en-US" dirty="0" err="1"/>
              <a:t>Mohran</a:t>
            </a:r>
            <a:r>
              <a:rPr lang="en-US" dirty="0"/>
              <a:t> KA, </a:t>
            </a:r>
            <a:r>
              <a:rPr lang="en-US" dirty="0" err="1"/>
              <a:t>Godeke</a:t>
            </a:r>
            <a:r>
              <a:rPr lang="en-US" dirty="0"/>
              <a:t> </a:t>
            </a:r>
            <a:r>
              <a:rPr lang="en-US" dirty="0" err="1"/>
              <a:t>GJt</a:t>
            </a:r>
            <a:r>
              <a:rPr lang="en-US" dirty="0"/>
              <a:t>, Raj S, et al. Occupational Exposure to Dromedaries and Risk for MERS-</a:t>
            </a:r>
            <a:r>
              <a:rPr lang="en-US" dirty="0" err="1"/>
              <a:t>CoV</a:t>
            </a:r>
            <a:r>
              <a:rPr lang="en-US" dirty="0"/>
              <a:t> Infection, Qatar, 2013-2014</a:t>
            </a:r>
            <a:r>
              <a:rPr lang="en-US" i="1" dirty="0"/>
              <a:t>. </a:t>
            </a:r>
            <a:r>
              <a:rPr lang="en-US" i="1" dirty="0" err="1"/>
              <a:t>Emerg</a:t>
            </a:r>
            <a:r>
              <a:rPr lang="en-US" i="1" dirty="0"/>
              <a:t> Infect Dis </a:t>
            </a:r>
            <a:r>
              <a:rPr lang="en-US" dirty="0"/>
              <a:t>2015;21(8):1422-1425. </a:t>
            </a:r>
            <a:endParaRPr lang="en-US" dirty="0" smtClean="0"/>
          </a:p>
          <a:p>
            <a:endParaRPr lang="en-US" dirty="0"/>
          </a:p>
          <a:p>
            <a:r>
              <a:rPr lang="en-US" dirty="0" smtClean="0"/>
              <a:t>23. </a:t>
            </a:r>
            <a:r>
              <a:rPr lang="en-US" dirty="0" err="1"/>
              <a:t>Haagmans</a:t>
            </a:r>
            <a:r>
              <a:rPr lang="en-US" dirty="0"/>
              <a:t> BL, van den Brand JM, Raj VS, </a:t>
            </a:r>
            <a:r>
              <a:rPr lang="en-US" dirty="0" err="1"/>
              <a:t>Volz</a:t>
            </a:r>
            <a:r>
              <a:rPr lang="en-US" dirty="0"/>
              <a:t> A, </a:t>
            </a:r>
            <a:r>
              <a:rPr lang="en-US" dirty="0" err="1"/>
              <a:t>Wohlsein</a:t>
            </a:r>
            <a:r>
              <a:rPr lang="en-US" dirty="0"/>
              <a:t> P, Smits SL, et al. An </a:t>
            </a:r>
            <a:r>
              <a:rPr lang="en-US" dirty="0" err="1"/>
              <a:t>orthopoxvirus</a:t>
            </a:r>
            <a:r>
              <a:rPr lang="en-US" dirty="0"/>
              <a:t>-based vaccine reduces virus excretion after MERS-</a:t>
            </a:r>
            <a:r>
              <a:rPr lang="en-US" dirty="0" err="1"/>
              <a:t>CoV</a:t>
            </a:r>
            <a:r>
              <a:rPr lang="en-US" dirty="0"/>
              <a:t> infection in dromedary camels</a:t>
            </a:r>
            <a:r>
              <a:rPr lang="en-US" i="1" dirty="0"/>
              <a:t>. Science </a:t>
            </a:r>
            <a:r>
              <a:rPr lang="en-US" dirty="0"/>
              <a:t>2016;351(6268):77-81. </a:t>
            </a:r>
            <a:endParaRPr lang="en-US" dirty="0"/>
          </a:p>
        </p:txBody>
      </p:sp>
    </p:spTree>
    <p:extLst>
      <p:ext uri="{BB962C8B-B14F-4D97-AF65-F5344CB8AC3E}">
        <p14:creationId xmlns:p14="http://schemas.microsoft.com/office/powerpoint/2010/main" val="328319273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7009"/>
            <a:ext cx="9905998" cy="1905000"/>
          </a:xfrm>
        </p:spPr>
        <p:txBody>
          <a:bodyPr/>
          <a:lstStyle/>
          <a:p>
            <a:pPr algn="ctr"/>
            <a:r>
              <a:rPr lang="en-US" dirty="0" smtClean="0"/>
              <a:t>References/sources</a:t>
            </a:r>
            <a:endParaRPr lang="en-US" dirty="0"/>
          </a:p>
        </p:txBody>
      </p:sp>
      <p:sp>
        <p:nvSpPr>
          <p:cNvPr id="3" name="Content Placeholder 2"/>
          <p:cNvSpPr>
            <a:spLocks noGrp="1"/>
          </p:cNvSpPr>
          <p:nvPr>
            <p:ph idx="1"/>
          </p:nvPr>
        </p:nvSpPr>
        <p:spPr/>
        <p:txBody>
          <a:bodyPr>
            <a:noAutofit/>
          </a:bodyPr>
          <a:lstStyle/>
          <a:p>
            <a:r>
              <a:rPr lang="en-US" dirty="0" smtClean="0"/>
              <a:t>Centers for disease control and prevention, Atlanta, Georgia</a:t>
            </a:r>
          </a:p>
          <a:p>
            <a:endParaRPr lang="en-US" dirty="0"/>
          </a:p>
          <a:p>
            <a:r>
              <a:rPr lang="en-US" dirty="0" smtClean="0"/>
              <a:t>European Centre for Disease Control and Prevention, </a:t>
            </a:r>
            <a:r>
              <a:rPr lang="en-US" dirty="0" err="1" smtClean="0"/>
              <a:t>solna</a:t>
            </a:r>
            <a:r>
              <a:rPr lang="en-US" dirty="0" smtClean="0"/>
              <a:t>, </a:t>
            </a:r>
            <a:r>
              <a:rPr lang="en-US" dirty="0" err="1" smtClean="0"/>
              <a:t>sweden</a:t>
            </a:r>
            <a:endParaRPr lang="en-US" dirty="0" smtClean="0"/>
          </a:p>
          <a:p>
            <a:endParaRPr lang="en-US" dirty="0"/>
          </a:p>
          <a:p>
            <a:r>
              <a:rPr lang="en-US" dirty="0" smtClean="0"/>
              <a:t>Republic of Korea Centers </a:t>
            </a:r>
            <a:r>
              <a:rPr lang="en-US" dirty="0"/>
              <a:t>for Disease Control and Prevention </a:t>
            </a:r>
            <a:r>
              <a:rPr lang="en-US" dirty="0" smtClean="0"/>
              <a:t>–</a:t>
            </a:r>
            <a:r>
              <a:rPr lang="en-US" b="1" dirty="0" smtClean="0"/>
              <a:t> 질병관리본부, </a:t>
            </a:r>
            <a:r>
              <a:rPr lang="en-US" dirty="0" err="1"/>
              <a:t>Osong-eup</a:t>
            </a:r>
            <a:r>
              <a:rPr lang="en-US" dirty="0"/>
              <a:t>, </a:t>
            </a:r>
            <a:r>
              <a:rPr lang="en-US" dirty="0" err="1"/>
              <a:t>Heungdeok-gu</a:t>
            </a:r>
            <a:r>
              <a:rPr lang="en-US" dirty="0"/>
              <a:t>, </a:t>
            </a:r>
            <a:r>
              <a:rPr lang="en-US" dirty="0" err="1"/>
              <a:t>Cheongju-si</a:t>
            </a:r>
            <a:r>
              <a:rPr lang="en-US" dirty="0"/>
              <a:t>, </a:t>
            </a:r>
            <a:r>
              <a:rPr lang="en-US" dirty="0" err="1"/>
              <a:t>Chungcheongbuk</a:t>
            </a:r>
            <a:r>
              <a:rPr lang="en-US" dirty="0"/>
              <a:t>-do, Korea </a:t>
            </a:r>
            <a:endParaRPr lang="en-US" dirty="0" smtClean="0"/>
          </a:p>
          <a:p>
            <a:endParaRPr lang="en-US" dirty="0"/>
          </a:p>
          <a:p>
            <a:r>
              <a:rPr lang="en-US" dirty="0"/>
              <a:t>Ministry of </a:t>
            </a:r>
            <a:r>
              <a:rPr lang="en-US" dirty="0" smtClean="0"/>
              <a:t>Health, King Fahd Hospital Jeddah, Kingdom of Saudi </a:t>
            </a:r>
            <a:r>
              <a:rPr lang="en-US" dirty="0"/>
              <a:t>Arabia</a:t>
            </a:r>
            <a:endParaRPr lang="en-US" dirty="0" smtClean="0"/>
          </a:p>
          <a:p>
            <a:pPr marL="0" indent="0">
              <a:buNone/>
            </a:pPr>
            <a:endParaRPr lang="en-US" b="1" dirty="0"/>
          </a:p>
          <a:p>
            <a:r>
              <a:rPr lang="en-US" dirty="0" smtClean="0"/>
              <a:t>Centers for infectious Disease Research and Policy, University of Minnesota-Twin Cities, Minneapolis, Minnesota</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84439153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Tree>
    <p:extLst>
      <p:ext uri="{BB962C8B-B14F-4D97-AF65-F5344CB8AC3E}">
        <p14:creationId xmlns:p14="http://schemas.microsoft.com/office/powerpoint/2010/main" val="864070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81000"/>
            <a:ext cx="9905998" cy="1905000"/>
          </a:xfrm>
        </p:spPr>
        <p:txBody>
          <a:bodyPr>
            <a:normAutofit/>
          </a:bodyPr>
          <a:lstStyle/>
          <a:p>
            <a:pPr algn="ctr"/>
            <a:r>
              <a:rPr lang="en-US" sz="3600" dirty="0" smtClean="0"/>
              <a:t>Background</a:t>
            </a:r>
            <a:endParaRPr lang="en-US" sz="3600" dirty="0"/>
          </a:p>
        </p:txBody>
      </p:sp>
      <p:sp>
        <p:nvSpPr>
          <p:cNvPr id="3" name="Content Placeholder 2"/>
          <p:cNvSpPr>
            <a:spLocks noGrp="1"/>
          </p:cNvSpPr>
          <p:nvPr>
            <p:ph idx="1"/>
          </p:nvPr>
        </p:nvSpPr>
        <p:spPr/>
        <p:txBody>
          <a:bodyPr>
            <a:noAutofit/>
          </a:bodyPr>
          <a:lstStyle/>
          <a:p>
            <a:r>
              <a:rPr lang="en-US" sz="2400" dirty="0"/>
              <a:t> The </a:t>
            </a:r>
            <a:r>
              <a:rPr lang="en-US" sz="2400" dirty="0" smtClean="0"/>
              <a:t>emergence of the disease was </a:t>
            </a:r>
            <a:r>
              <a:rPr lang="en-US" sz="2400" dirty="0"/>
              <a:t>traced back to an even earlier time point. </a:t>
            </a:r>
          </a:p>
          <a:p>
            <a:endParaRPr lang="en-US" sz="2400" dirty="0"/>
          </a:p>
          <a:p>
            <a:pPr lvl="1"/>
            <a:r>
              <a:rPr lang="en-US" sz="2400" dirty="0" smtClean="0"/>
              <a:t>in </a:t>
            </a:r>
            <a:r>
              <a:rPr lang="en-US" sz="2400" dirty="0"/>
              <a:t>April 2012, a cluster of pneumonia cases in health care workers had occurred in an intensive care unit </a:t>
            </a:r>
            <a:r>
              <a:rPr lang="en-US" sz="2400" dirty="0" smtClean="0"/>
              <a:t>in </a:t>
            </a:r>
            <a:r>
              <a:rPr lang="en-US" sz="2400" dirty="0" err="1"/>
              <a:t>Zarqa</a:t>
            </a:r>
            <a:r>
              <a:rPr lang="en-US" sz="2400" dirty="0"/>
              <a:t>, Jordan </a:t>
            </a:r>
            <a:endParaRPr lang="en-US" sz="2400" dirty="0" smtClean="0"/>
          </a:p>
          <a:p>
            <a:pPr lvl="1"/>
            <a:endParaRPr lang="en-US" sz="2400" dirty="0" smtClean="0"/>
          </a:p>
          <a:p>
            <a:pPr lvl="2"/>
            <a:r>
              <a:rPr lang="en-US" sz="2200" dirty="0" smtClean="0"/>
              <a:t>Two </a:t>
            </a:r>
            <a:r>
              <a:rPr lang="en-US" sz="2200" dirty="0"/>
              <a:t>persons died, both of whom were confirmed to have been infected with the novel coronavirus through a retrospective analysis of stored </a:t>
            </a:r>
            <a:r>
              <a:rPr lang="en-US" sz="2200" dirty="0" smtClean="0"/>
              <a:t>samples</a:t>
            </a:r>
            <a:endParaRPr lang="en-US" sz="2200" dirty="0"/>
          </a:p>
        </p:txBody>
      </p:sp>
    </p:spTree>
    <p:extLst>
      <p:ext uri="{BB962C8B-B14F-4D97-AF65-F5344CB8AC3E}">
        <p14:creationId xmlns:p14="http://schemas.microsoft.com/office/powerpoint/2010/main" val="12475690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2400"/>
            <a:ext cx="9905998" cy="1905000"/>
          </a:xfrm>
        </p:spPr>
        <p:txBody>
          <a:bodyPr/>
          <a:lstStyle/>
          <a:p>
            <a:pPr algn="ctr"/>
            <a:r>
              <a:rPr lang="en-US" dirty="0" smtClean="0"/>
              <a:t>background</a:t>
            </a:r>
            <a:endParaRPr lang="en-US" dirty="0"/>
          </a:p>
        </p:txBody>
      </p:sp>
      <p:sp>
        <p:nvSpPr>
          <p:cNvPr id="3" name="Content Placeholder 2"/>
          <p:cNvSpPr>
            <a:spLocks noGrp="1"/>
          </p:cNvSpPr>
          <p:nvPr>
            <p:ph idx="1"/>
          </p:nvPr>
        </p:nvSpPr>
        <p:spPr>
          <a:xfrm>
            <a:off x="506186" y="2465614"/>
            <a:ext cx="10776857" cy="3804557"/>
          </a:xfrm>
        </p:spPr>
        <p:txBody>
          <a:bodyPr>
            <a:normAutofit fontScale="77500" lnSpcReduction="20000"/>
          </a:bodyPr>
          <a:lstStyle/>
          <a:p>
            <a:r>
              <a:rPr lang="en-US" sz="2800" dirty="0"/>
              <a:t>Middle East respiratory syndrome coronavirus (MERS-</a:t>
            </a:r>
            <a:r>
              <a:rPr lang="en-US" sz="2800" dirty="0" err="1"/>
              <a:t>CoV</a:t>
            </a:r>
            <a:r>
              <a:rPr lang="en-US" sz="2800" dirty="0"/>
              <a:t>) is a lineage C </a:t>
            </a:r>
            <a:r>
              <a:rPr lang="en-US" sz="2800" dirty="0" err="1"/>
              <a:t>betacoronavirus</a:t>
            </a:r>
            <a:r>
              <a:rPr lang="en-US" sz="2800" dirty="0"/>
              <a:t> found in humans and camels that is different from the other human </a:t>
            </a:r>
            <a:r>
              <a:rPr lang="en-US" sz="2800" dirty="0" err="1"/>
              <a:t>betacoronaviruses</a:t>
            </a:r>
            <a:r>
              <a:rPr lang="en-US" sz="2800" dirty="0"/>
              <a:t> (severe acute respiratory syndrome coronavirus, OC43, and HKU1) but closely related to several bat coronaviruses </a:t>
            </a:r>
            <a:endParaRPr lang="en-US" sz="2800" dirty="0" smtClean="0"/>
          </a:p>
          <a:p>
            <a:endParaRPr lang="en-US" sz="2800" dirty="0"/>
          </a:p>
          <a:p>
            <a:r>
              <a:rPr lang="en-US" sz="2800" dirty="0"/>
              <a:t>In a cell line susceptibility study, MERS-</a:t>
            </a:r>
            <a:r>
              <a:rPr lang="en-US" sz="2800" dirty="0" err="1"/>
              <a:t>CoV</a:t>
            </a:r>
            <a:r>
              <a:rPr lang="en-US" sz="2800" dirty="0"/>
              <a:t> infected several human cell lines, including lower (but not upper) respiratory, kidney, intestinal, and liver </a:t>
            </a:r>
            <a:r>
              <a:rPr lang="en-US" sz="2800" dirty="0" smtClean="0"/>
              <a:t>cells</a:t>
            </a:r>
          </a:p>
          <a:p>
            <a:endParaRPr lang="en-US" sz="2800" dirty="0"/>
          </a:p>
          <a:p>
            <a:r>
              <a:rPr lang="en-US" sz="2800" dirty="0" smtClean="0"/>
              <a:t>MERS-</a:t>
            </a:r>
            <a:r>
              <a:rPr lang="en-US" sz="2800" dirty="0" err="1" smtClean="0"/>
              <a:t>CoV</a:t>
            </a:r>
            <a:r>
              <a:rPr lang="en-US" sz="2800" dirty="0" smtClean="0"/>
              <a:t> </a:t>
            </a:r>
            <a:r>
              <a:rPr lang="en-US" sz="2800" dirty="0"/>
              <a:t>can also infect nonhuman </a:t>
            </a:r>
            <a:r>
              <a:rPr lang="en-US" sz="2800" dirty="0" smtClean="0"/>
              <a:t>primates, pigs, bats, civets, rabbits, </a:t>
            </a:r>
            <a:r>
              <a:rPr lang="en-US" sz="2800" dirty="0"/>
              <a:t>and </a:t>
            </a:r>
            <a:r>
              <a:rPr lang="en-US" sz="2800" dirty="0" smtClean="0"/>
              <a:t>horses</a:t>
            </a:r>
            <a:endParaRPr lang="en-US" sz="2800" dirty="0"/>
          </a:p>
          <a:p>
            <a:endParaRPr lang="en-US" dirty="0" smtClean="0"/>
          </a:p>
          <a:p>
            <a:endParaRPr lang="en-US" dirty="0"/>
          </a:p>
        </p:txBody>
      </p:sp>
    </p:spTree>
    <p:extLst>
      <p:ext uri="{BB962C8B-B14F-4D97-AF65-F5344CB8AC3E}">
        <p14:creationId xmlns:p14="http://schemas.microsoft.com/office/powerpoint/2010/main" val="23956268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113" y="2324100"/>
            <a:ext cx="9905998" cy="1905000"/>
          </a:xfrm>
        </p:spPr>
        <p:txBody>
          <a:bodyPr>
            <a:normAutofit/>
          </a:bodyPr>
          <a:lstStyle/>
          <a:p>
            <a:pPr algn="ctr"/>
            <a:r>
              <a:rPr lang="en-US" sz="7200" dirty="0" smtClean="0"/>
              <a:t>SO WHAT?</a:t>
            </a:r>
            <a:endParaRPr lang="en-US" sz="7200" dirty="0"/>
          </a:p>
        </p:txBody>
      </p:sp>
    </p:spTree>
    <p:extLst>
      <p:ext uri="{BB962C8B-B14F-4D97-AF65-F5344CB8AC3E}">
        <p14:creationId xmlns:p14="http://schemas.microsoft.com/office/powerpoint/2010/main" val="39823231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99359"/>
            <a:ext cx="9905998" cy="1905000"/>
          </a:xfrm>
        </p:spPr>
        <p:txBody>
          <a:bodyPr/>
          <a:lstStyle/>
          <a:p>
            <a:pPr algn="ctr"/>
            <a:r>
              <a:rPr lang="en-US" dirty="0" smtClean="0"/>
              <a:t>It’s a Small World, After ALL</a:t>
            </a:r>
            <a:br>
              <a:rPr lang="en-US" dirty="0" smtClean="0"/>
            </a:br>
            <a:endParaRPr lang="en-US" sz="1600" dirty="0"/>
          </a:p>
        </p:txBody>
      </p:sp>
      <p:pic>
        <p:nvPicPr>
          <p:cNvPr id="3" name="Picture 2"/>
          <p:cNvPicPr>
            <a:picLocks noChangeAspect="1"/>
          </p:cNvPicPr>
          <p:nvPr/>
        </p:nvPicPr>
        <p:blipFill>
          <a:blip r:embed="rId2"/>
          <a:stretch>
            <a:fillRect/>
          </a:stretch>
        </p:blipFill>
        <p:spPr>
          <a:xfrm>
            <a:off x="1453029" y="979983"/>
            <a:ext cx="9152938" cy="5630999"/>
          </a:xfrm>
          <a:prstGeom prst="rect">
            <a:avLst/>
          </a:prstGeom>
        </p:spPr>
      </p:pic>
    </p:spTree>
    <p:extLst>
      <p:ext uri="{BB962C8B-B14F-4D97-AF65-F5344CB8AC3E}">
        <p14:creationId xmlns:p14="http://schemas.microsoft.com/office/powerpoint/2010/main" val="37598396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685" y="353785"/>
            <a:ext cx="9905998" cy="1905000"/>
          </a:xfrm>
        </p:spPr>
        <p:txBody>
          <a:bodyPr/>
          <a:lstStyle/>
          <a:p>
            <a:pPr algn="ctr"/>
            <a:r>
              <a:rPr lang="en-US" dirty="0"/>
              <a:t>It’s a Small World, After ALL</a:t>
            </a:r>
          </a:p>
        </p:txBody>
      </p:sp>
      <p:sp>
        <p:nvSpPr>
          <p:cNvPr id="3" name="Content Placeholder 2"/>
          <p:cNvSpPr>
            <a:spLocks noGrp="1"/>
          </p:cNvSpPr>
          <p:nvPr>
            <p:ph idx="1"/>
          </p:nvPr>
        </p:nvSpPr>
        <p:spPr>
          <a:xfrm>
            <a:off x="1141413" y="2258785"/>
            <a:ext cx="9905998" cy="3848101"/>
          </a:xfrm>
        </p:spPr>
        <p:txBody>
          <a:bodyPr>
            <a:normAutofit/>
          </a:bodyPr>
          <a:lstStyle/>
          <a:p>
            <a:r>
              <a:rPr lang="en-US" sz="2600" dirty="0" smtClean="0"/>
              <a:t>cases </a:t>
            </a:r>
            <a:r>
              <a:rPr lang="en-US" sz="2600" dirty="0"/>
              <a:t>of MERS </a:t>
            </a:r>
            <a:r>
              <a:rPr lang="en-US" sz="2600" dirty="0" smtClean="0"/>
              <a:t>have been identified in </a:t>
            </a:r>
            <a:r>
              <a:rPr lang="en-US" sz="2800" dirty="0" smtClean="0"/>
              <a:t>Egypt</a:t>
            </a:r>
            <a:r>
              <a:rPr lang="en-US" sz="2800" dirty="0"/>
              <a:t>, Iran, Jordan, Kuwait, Lebanon, Oman, Qatar, Saudi Arabia (KSA), United Arab Emirates (UAE</a:t>
            </a:r>
            <a:r>
              <a:rPr lang="en-US" sz="2800" dirty="0" smtClean="0"/>
              <a:t>), Yemen, Algeria</a:t>
            </a:r>
            <a:r>
              <a:rPr lang="en-US" sz="2800" dirty="0"/>
              <a:t>, </a:t>
            </a:r>
            <a:r>
              <a:rPr lang="en-US" sz="2800" dirty="0" smtClean="0"/>
              <a:t>Tunisia, Austria</a:t>
            </a:r>
            <a:r>
              <a:rPr lang="en-US" sz="2800" dirty="0"/>
              <a:t>, France, Germany, Greece, Italy, the Netherlands, </a:t>
            </a:r>
            <a:r>
              <a:rPr lang="en-US" sz="2800" dirty="0" smtClean="0"/>
              <a:t>Turkey, United Kingdom, China</a:t>
            </a:r>
            <a:r>
              <a:rPr lang="en-US" sz="2800" dirty="0"/>
              <a:t>, the Republic of Korea , </a:t>
            </a:r>
            <a:r>
              <a:rPr lang="en-US" sz="2800" dirty="0" smtClean="0"/>
              <a:t>Malaysia, Philippines, Thailand and </a:t>
            </a:r>
            <a:r>
              <a:rPr lang="en-US" sz="2800" b="1" dirty="0" smtClean="0"/>
              <a:t>the </a:t>
            </a:r>
            <a:r>
              <a:rPr lang="en-US" sz="2800" b="1" dirty="0"/>
              <a:t>United States of America (USA)</a:t>
            </a:r>
            <a:r>
              <a:rPr lang="en-US" sz="2800" dirty="0"/>
              <a:t>. </a:t>
            </a:r>
            <a:endParaRPr lang="en-US" dirty="0"/>
          </a:p>
        </p:txBody>
      </p:sp>
    </p:spTree>
    <p:extLst>
      <p:ext uri="{BB962C8B-B14F-4D97-AF65-F5344CB8AC3E}">
        <p14:creationId xmlns:p14="http://schemas.microsoft.com/office/powerpoint/2010/main" val="337134096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305</TotalTime>
  <Words>3269</Words>
  <Application>Microsoft Macintosh PowerPoint</Application>
  <PresentationFormat>Custom</PresentationFormat>
  <Paragraphs>255</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Mesh</vt:lpstr>
      <vt:lpstr>MERS-CoV  (Middle East Respiratory Syndrome-Coronavirus)</vt:lpstr>
      <vt:lpstr>OverVIEW</vt:lpstr>
      <vt:lpstr>DISCLAIMERS</vt:lpstr>
      <vt:lpstr>BACKGROUND</vt:lpstr>
      <vt:lpstr>Background</vt:lpstr>
      <vt:lpstr>background</vt:lpstr>
      <vt:lpstr>SO WHAT?</vt:lpstr>
      <vt:lpstr>It’s a Small World, After ALL </vt:lpstr>
      <vt:lpstr>It’s a Small World, After ALL</vt:lpstr>
      <vt:lpstr>It’s a Small World, After ALL </vt:lpstr>
      <vt:lpstr>It’s a Small World, After ALL</vt:lpstr>
      <vt:lpstr>EPIDEMIOLOGY</vt:lpstr>
      <vt:lpstr>EPIDEMIOLOGY</vt:lpstr>
      <vt:lpstr>EPIDEMIOLOGY</vt:lpstr>
      <vt:lpstr>EPIDEMIOLOGY</vt:lpstr>
      <vt:lpstr>EPIDEMIOLOGY</vt:lpstr>
      <vt:lpstr>PowerPoint Presentation</vt:lpstr>
      <vt:lpstr>EPIDEMIOLOGY</vt:lpstr>
      <vt:lpstr>EPIDEMIOLOGY</vt:lpstr>
      <vt:lpstr>EPIDEMIOLOGY</vt:lpstr>
      <vt:lpstr>EPIDEMIOLOGY</vt:lpstr>
      <vt:lpstr>CLINICAL PRESENTATION</vt:lpstr>
      <vt:lpstr>CLINICAL PRESENTATION</vt:lpstr>
      <vt:lpstr>CLINICAL PRESENTATION</vt:lpstr>
      <vt:lpstr>CLINICAL PRESENTATION</vt:lpstr>
      <vt:lpstr>CLINICAL PRESENTATION</vt:lpstr>
      <vt:lpstr>CLINICAL PRESENTATION</vt:lpstr>
      <vt:lpstr>CLINICAL PRESENTATION</vt:lpstr>
      <vt:lpstr>CLINICAL PRESENTATION</vt:lpstr>
      <vt:lpstr>TREATMENT</vt:lpstr>
      <vt:lpstr>TREATMENT</vt:lpstr>
      <vt:lpstr>TREATMENT</vt:lpstr>
      <vt:lpstr>TREATMENT</vt:lpstr>
      <vt:lpstr>References/sources</vt:lpstr>
      <vt:lpstr>References/sources</vt:lpstr>
      <vt:lpstr>References/sources</vt:lpstr>
      <vt:lpstr>References/sources</vt:lpstr>
      <vt:lpstr>References/sources</vt:lpstr>
      <vt:lpstr>References/sources</vt:lpstr>
      <vt:lpstr>References/sources</vt:lpstr>
      <vt:lpstr>References/sources</vt:lpstr>
      <vt:lpstr>References/sources</vt:lpstr>
      <vt:lpstr>QUESTIONS?</vt:lpstr>
    </vt:vector>
  </TitlesOfParts>
  <Company>MHCC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MERS (Middle East Respiratory Syndrome)</dc:title>
  <dc:creator>Carl Eckrode</dc:creator>
  <cp:lastModifiedBy>Carl Eckrode</cp:lastModifiedBy>
  <cp:revision>41</cp:revision>
  <dcterms:created xsi:type="dcterms:W3CDTF">2016-02-24T22:23:07Z</dcterms:created>
  <dcterms:modified xsi:type="dcterms:W3CDTF">2016-03-01T21:13:56Z</dcterms:modified>
</cp:coreProperties>
</file>